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6"/>
  </p:notesMasterIdLst>
  <p:handoutMasterIdLst>
    <p:handoutMasterId r:id="rId57"/>
  </p:handoutMasterIdLst>
  <p:sldIdLst>
    <p:sldId id="289" r:id="rId2"/>
    <p:sldId id="348" r:id="rId3"/>
    <p:sldId id="315" r:id="rId4"/>
    <p:sldId id="357" r:id="rId5"/>
    <p:sldId id="314" r:id="rId6"/>
    <p:sldId id="359" r:id="rId7"/>
    <p:sldId id="373" r:id="rId8"/>
    <p:sldId id="374" r:id="rId9"/>
    <p:sldId id="375" r:id="rId10"/>
    <p:sldId id="376" r:id="rId11"/>
    <p:sldId id="377" r:id="rId12"/>
    <p:sldId id="379" r:id="rId13"/>
    <p:sldId id="380" r:id="rId14"/>
    <p:sldId id="371" r:id="rId15"/>
    <p:sldId id="378" r:id="rId16"/>
    <p:sldId id="386" r:id="rId17"/>
    <p:sldId id="381" r:id="rId18"/>
    <p:sldId id="319" r:id="rId19"/>
    <p:sldId id="353" r:id="rId20"/>
    <p:sldId id="354" r:id="rId21"/>
    <p:sldId id="385" r:id="rId22"/>
    <p:sldId id="306" r:id="rId23"/>
    <p:sldId id="296" r:id="rId24"/>
    <p:sldId id="297" r:id="rId25"/>
    <p:sldId id="351" r:id="rId26"/>
    <p:sldId id="279" r:id="rId27"/>
    <p:sldId id="320" r:id="rId28"/>
    <p:sldId id="321" r:id="rId29"/>
    <p:sldId id="382" r:id="rId30"/>
    <p:sldId id="387" r:id="rId31"/>
    <p:sldId id="388" r:id="rId32"/>
    <p:sldId id="396" r:id="rId33"/>
    <p:sldId id="334" r:id="rId34"/>
    <p:sldId id="335" r:id="rId35"/>
    <p:sldId id="384" r:id="rId36"/>
    <p:sldId id="338" r:id="rId37"/>
    <p:sldId id="336" r:id="rId38"/>
    <p:sldId id="361" r:id="rId39"/>
    <p:sldId id="397" r:id="rId40"/>
    <p:sldId id="340" r:id="rId41"/>
    <p:sldId id="341" r:id="rId42"/>
    <p:sldId id="342" r:id="rId43"/>
    <p:sldId id="343" r:id="rId44"/>
    <p:sldId id="398" r:id="rId45"/>
    <p:sldId id="389" r:id="rId46"/>
    <p:sldId id="390" r:id="rId47"/>
    <p:sldId id="349" r:id="rId48"/>
    <p:sldId id="391" r:id="rId49"/>
    <p:sldId id="392" r:id="rId50"/>
    <p:sldId id="355" r:id="rId51"/>
    <p:sldId id="365" r:id="rId52"/>
    <p:sldId id="366" r:id="rId53"/>
    <p:sldId id="350" r:id="rId54"/>
    <p:sldId id="393" r:id="rId5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 autoAdjust="0"/>
    <p:restoredTop sz="94660"/>
  </p:normalViewPr>
  <p:slideViewPr>
    <p:cSldViewPr>
      <p:cViewPr>
        <p:scale>
          <a:sx n="118" d="100"/>
          <a:sy n="118" d="100"/>
        </p:scale>
        <p:origin x="-160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3F0CE-4643-4961-A16E-C0C3C5C64F68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B0D2D-FCD8-4BD8-AFD2-F074F6FFF0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346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03F5A-5C01-4B5B-AFB9-C5DB5F525785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0978A-8C46-4749-84A7-991E1C54254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870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441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Could provide samples from</a:t>
            </a:r>
            <a:r>
              <a:rPr lang="en-AU" baseline="0" dirty="0"/>
              <a:t> https://www.ielts.org/-/media/pdfs/113313_ac_sample_scripts.ashx?la=en – gives written samples for 5, 6 and 7 scores.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87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76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558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44538"/>
            <a:ext cx="4960938" cy="37226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1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4"/>
            <a:ext cx="5438140" cy="1200137"/>
          </a:xfrm>
        </p:spPr>
        <p:txBody>
          <a:bodyPr lIns="91440" tIns="45720" rIns="91440" bIns="45720">
            <a:spAutoFit/>
          </a:bodyPr>
          <a:lstStyle/>
          <a:p>
            <a:pPr eaLnBrk="1"/>
            <a:r>
              <a:rPr lang="en-US">
                <a:latin typeface="Georgia" pitchFamily="18" charset="0"/>
                <a:cs typeface="Mangal" pitchFamily="18" charset="0"/>
              </a:rPr>
              <a:t>This progress will continue to escalate as their confidence and skill grow through studying there other units.</a:t>
            </a:r>
          </a:p>
          <a:p>
            <a:pPr eaLnBrk="1"/>
            <a:endParaRPr lang="en-US">
              <a:latin typeface="Georgia" pitchFamily="18" charset="0"/>
              <a:cs typeface="Mangal" pitchFamily="18" charset="0"/>
            </a:endParaRPr>
          </a:p>
          <a:p>
            <a:pPr eaLnBrk="1"/>
            <a:r>
              <a:rPr lang="en-US">
                <a:latin typeface="Georgia" pitchFamily="18" charset="0"/>
                <a:cs typeface="Mangal" pitchFamily="18" charset="0"/>
              </a:rPr>
              <a:t>The common units represent the students early steps in becoming academics -  it is in third and fourth year that we can expect them to have perfected many of these skills not by the end of 12 weeks with us.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895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0" indent="-228600">
              <a:buNone/>
            </a:pPr>
            <a:r>
              <a:rPr lang="en-AU" sz="1200" dirty="0"/>
              <a:t>we adopt in the Common Unit Program</a:t>
            </a:r>
            <a:endParaRPr lang="en-AU" sz="1200" dirty="0">
              <a:latin typeface="Arial" pitchFamily="1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310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95325" y="744538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4"/>
            <a:ext cx="5438140" cy="276955"/>
          </a:xfrm>
        </p:spPr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AU"/>
          </a:p>
        </p:txBody>
      </p:sp>
      <p:sp>
        <p:nvSpPr>
          <p:cNvPr id="4" name="Slide Number Placeholder 3"/>
          <p:cNvSpPr/>
          <p:nvPr/>
        </p:nvSpPr>
        <p:spPr>
          <a:xfrm>
            <a:off x="3850589" y="9428743"/>
            <a:ext cx="2945659" cy="4963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ECDFAC9C-667E-4EC6-87AB-6AF368F380B0}" type="slidenum">
              <a:t>23</a:t>
            </a:fld>
            <a:endParaRPr lang="en-AU" sz="1200" b="0" i="0" u="none" strike="noStrike" baseline="0">
              <a:ln>
                <a:noFill/>
              </a:ln>
              <a:solidFill>
                <a:srgbClr val="292929"/>
              </a:solidFill>
              <a:latin typeface="Arial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95325" y="744538"/>
            <a:ext cx="4960938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15154"/>
            <a:ext cx="5438140" cy="1200137"/>
          </a:xfrm>
        </p:spPr>
        <p:txBody>
          <a:bodyPr wrap="square" lIns="91440" tIns="45720" rIns="91440" bIns="4572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pPr lvl="0"/>
            <a:r>
              <a:rPr lang="en-US" dirty="0"/>
              <a:t>This progress will continue to escalate as their confidence and skill grow through studying there other units.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common units represent the students early steps in becoming academics -  it is in third and fourth year that we can expect them to have perfected many of these skills not by the end of 12 weeks with us.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744538"/>
            <a:ext cx="4960938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Georgia" pitchFamily="18"/>
              </a:rPr>
              <a:t>.</a:t>
            </a:r>
          </a:p>
          <a:p>
            <a:r>
              <a:rPr lang="en-AU" dirty="0"/>
              <a:t>g</a:t>
            </a:r>
          </a:p>
          <a:p>
            <a:endParaRPr lang="en-AU" dirty="0"/>
          </a:p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3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AU" dirty="0"/>
              <a:t>Kolb, (1984) defines experiential learning as "the process whereby knowledge is created through the transformation of experience. Knowledge results from the combination of grasping and transforming experience.“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19049E9-8F2B-4256-8F15-46018454526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845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do these terms mean to you – give an example from your own practice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21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Groups Discuss (5 mins) report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417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i="1" dirty="0">
                <a:solidFill>
                  <a:srgbClr val="C00000"/>
                </a:solidFill>
              </a:rPr>
              <a:t>Where does chalk and talk fit in?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121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4756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746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2920" lvl="0" indent="-457200">
              <a:buFont typeface="+mj-lt"/>
              <a:buAutoNum type="arabicPeriod"/>
            </a:pPr>
            <a:r>
              <a:rPr lang="en-AU" dirty="0"/>
              <a:t>Prepare for reading: This means giving relevant background information to the text as well as an overview of the reading – its structure and content.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AU" dirty="0"/>
              <a:t>Create a taxonomy of the text with the students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AU" dirty="0"/>
              <a:t>Do a detailed reading = This means elaborating on meanings  and drawing students’ attention to text patterns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AU" dirty="0"/>
              <a:t>Make notes of key ideas and paraphrase these</a:t>
            </a:r>
          </a:p>
          <a:p>
            <a:pPr marL="989013"/>
            <a:r>
              <a:rPr lang="en-AU" dirty="0"/>
              <a:t>Summarise each section, and what was covered. </a:t>
            </a:r>
          </a:p>
          <a:p>
            <a:pPr marL="989013"/>
            <a:r>
              <a:rPr lang="en-AU" dirty="0"/>
              <a:t>Write key points on the board.</a:t>
            </a:r>
          </a:p>
          <a:p>
            <a:pPr marL="989013"/>
            <a:r>
              <a:rPr lang="en-AU" dirty="0"/>
              <a:t>Give students opportunities to discuss the ‘why’ questions … Why is the writer saying this? Why do you think … </a:t>
            </a:r>
          </a:p>
          <a:p>
            <a:pPr marL="4572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012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697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135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353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035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3563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do we base our expectations on- are they realistic?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52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2011 figures. High external</a:t>
            </a:r>
            <a:r>
              <a:rPr lang="en-AU" baseline="0" dirty="0"/>
              <a:t> now close to 70%, high part-time, higher female 68%, high </a:t>
            </a:r>
            <a:r>
              <a:rPr lang="en-AU" baseline="0" dirty="0" err="1"/>
              <a:t>NESB</a:t>
            </a:r>
            <a:r>
              <a:rPr lang="en-AU" baseline="0" dirty="0"/>
              <a:t>, higher Indigenous, only 16% school leavers and 21%  under 25, 18% VET entry 10% higher than </a:t>
            </a:r>
            <a:r>
              <a:rPr lang="en-AU" baseline="0" dirty="0" err="1"/>
              <a:t>australian</a:t>
            </a:r>
            <a:r>
              <a:rPr lang="en-AU" baseline="0" dirty="0"/>
              <a:t> average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902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52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430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10</a:t>
            </a:r>
            <a:r>
              <a:rPr lang="en-AU" baseline="0" dirty="0"/>
              <a:t> mins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631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  <a:p>
            <a:r>
              <a:rPr lang="en-AU" sz="700" dirty="0"/>
              <a:t>(Baldwin 2008, Tinto 1987, Glossop 2002, Last and </a:t>
            </a:r>
            <a:r>
              <a:rPr lang="en-AU" sz="700" dirty="0" err="1"/>
              <a:t>Fulbrook</a:t>
            </a:r>
            <a:r>
              <a:rPr lang="en-AU" sz="700" dirty="0"/>
              <a:t>, 2003 </a:t>
            </a:r>
            <a:r>
              <a:rPr lang="en-AU" sz="700" dirty="0" err="1"/>
              <a:t>etc</a:t>
            </a:r>
            <a:r>
              <a:rPr lang="en-AU" sz="700" dirty="0"/>
              <a:t>, First year </a:t>
            </a:r>
            <a:r>
              <a:rPr lang="en-AU" sz="700" dirty="0" err="1"/>
              <a:t>expereinec</a:t>
            </a:r>
            <a:r>
              <a:rPr lang="en-AU" sz="700" dirty="0"/>
              <a:t>, James et al, CSHE )</a:t>
            </a:r>
            <a:endParaRPr lang="en-AU" dirty="0"/>
          </a:p>
          <a:p>
            <a:r>
              <a:rPr lang="en-AU" dirty="0"/>
              <a:t>Difficult to isolate success in grades and retention to a single factor</a:t>
            </a:r>
          </a:p>
        </p:txBody>
      </p:sp>
    </p:spTree>
    <p:extLst>
      <p:ext uri="{BB962C8B-B14F-4D97-AF65-F5344CB8AC3E}">
        <p14:creationId xmlns:p14="http://schemas.microsoft.com/office/powerpoint/2010/main" val="351483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AU" sz="1200" dirty="0"/>
              <a:t>Demographic differences</a:t>
            </a:r>
          </a:p>
          <a:p>
            <a:pPr lvl="0"/>
            <a:r>
              <a:rPr lang="en-AU" sz="1200" dirty="0"/>
              <a:t>Entry path to higher education (Year 12, VET, TEP, Other)</a:t>
            </a:r>
          </a:p>
          <a:p>
            <a:pPr lvl="0"/>
            <a:r>
              <a:rPr lang="en-AU" sz="1200" dirty="0"/>
              <a:t>Engagement with literacy (in any language)</a:t>
            </a:r>
          </a:p>
          <a:p>
            <a:pPr lvl="0"/>
            <a:r>
              <a:rPr lang="en-AU" sz="1200" dirty="0"/>
              <a:t>Proficiency in languages other than English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636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551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559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Minimum requirement for International students = IELTS 6.0</a:t>
            </a:r>
          </a:p>
          <a:p>
            <a:r>
              <a:rPr lang="en-AU" dirty="0"/>
              <a:t>Minimum requirement for students whose first language is other than English is TEP, or VET Diploma, or Year 12 including a pass in ESL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0978A-8C46-4749-84A7-991E1C54254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23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A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1401962-3727-4350-B46F-9BC32072BCCB}" type="datetimeFigureOut">
              <a:rPr lang="en-AU" smtClean="0"/>
              <a:t>21/02/2018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29D51E1-6A13-4F9A-BCD8-9CD7B900C3E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gif"/><Relationship Id="rId4" Type="http://schemas.openxmlformats.org/officeDocument/2006/relationships/hyperlink" Target="http://www.cdu.edu.a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s.k12.in.u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.k12.in.u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.k12.in.u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line.cdu.edu.au/commonunits/managing.html" TargetMode="External"/><Relationship Id="rId2" Type="http://schemas.openxmlformats.org/officeDocument/2006/relationships/hyperlink" Target="http://learnline.cdu.edu.au/commonunits/student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learnline.cdu.edu.au/commonunits/teaching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s.k12.in.u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imatedknots.com/bowlinebight/index.php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rientation.cdu.edu.au/content/becominaunistudent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.k12.in.u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556792"/>
            <a:ext cx="6324600" cy="1645920"/>
          </a:xfrm>
        </p:spPr>
        <p:txBody>
          <a:bodyPr/>
          <a:lstStyle/>
          <a:p>
            <a:r>
              <a:rPr lang="en-AU" sz="4400" dirty="0">
                <a:solidFill>
                  <a:schemeClr val="tx1"/>
                </a:solidFill>
              </a:rPr>
              <a:t>Responding to diversity</a:t>
            </a:r>
            <a:br>
              <a:rPr lang="en-AU" sz="4400" dirty="0">
                <a:solidFill>
                  <a:schemeClr val="tx1"/>
                </a:solidFill>
              </a:rPr>
            </a:b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5" name="Picture 2" descr="Some of the management t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23088"/>
            <a:ext cx="3744416" cy="32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arles Darwin Universit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0" y="116632"/>
            <a:ext cx="390385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98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2800" dirty="0">
                <a:solidFill>
                  <a:schemeClr val="tx1"/>
                </a:solidFill>
              </a:rPr>
              <a:t>A language test can elicit what a student can do in a particular language, in a particular context but also demonstrates a stage in the process of building language competence. </a:t>
            </a:r>
          </a:p>
          <a:p>
            <a:pPr marL="45720" indent="0">
              <a:buNone/>
            </a:pPr>
            <a:r>
              <a:rPr lang="en-AU" sz="2800" dirty="0">
                <a:solidFill>
                  <a:schemeClr val="tx1"/>
                </a:solidFill>
              </a:rPr>
              <a:t>					Implications?</a:t>
            </a:r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language acquisition is an ongoing process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65104"/>
            <a:ext cx="3592608" cy="1544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53176" y="5950271"/>
            <a:ext cx="3257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http://ieltswithmiryana.wordpress.com/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1" y="3789041"/>
            <a:ext cx="4297741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422" y="5301208"/>
            <a:ext cx="32904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http://www.ets.org/toefl</a:t>
            </a:r>
          </a:p>
        </p:txBody>
      </p:sp>
    </p:spTree>
    <p:extLst>
      <p:ext uri="{BB962C8B-B14F-4D97-AF65-F5344CB8AC3E}">
        <p14:creationId xmlns:p14="http://schemas.microsoft.com/office/powerpoint/2010/main" val="318100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IELTS – A University Entrance Test for International Students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0" y="1844824"/>
            <a:ext cx="8821820" cy="497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1277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Descriptors of the IELTS – Levels 4 - 9</a:t>
            </a:r>
          </a:p>
        </p:txBody>
      </p:sp>
    </p:spTree>
    <p:extLst>
      <p:ext uri="{BB962C8B-B14F-4D97-AF65-F5344CB8AC3E}">
        <p14:creationId xmlns:p14="http://schemas.microsoft.com/office/powerpoint/2010/main" val="140306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spcAft>
                <a:spcPts val="1200"/>
              </a:spcAft>
              <a:buNone/>
            </a:pPr>
            <a:r>
              <a:rPr lang="en-AU" sz="2400" dirty="0"/>
              <a:t>Other students who speak English as an additional language </a:t>
            </a:r>
            <a:r>
              <a:rPr lang="en-AU" sz="2400" dirty="0" smtClean="0"/>
              <a:t>may </a:t>
            </a:r>
            <a:r>
              <a:rPr lang="en-AU" sz="2400" dirty="0"/>
              <a:t>enter university through a bridging/enabling program, VET, special studies program or year </a:t>
            </a:r>
            <a:r>
              <a:rPr lang="en-AU" sz="2400" dirty="0" smtClean="0"/>
              <a:t>12, include: </a:t>
            </a:r>
            <a:endParaRPr lang="en-AU" sz="2400" dirty="0"/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chemeClr val="tx1"/>
                </a:solidFill>
              </a:rPr>
              <a:t>Indigenous </a:t>
            </a:r>
            <a:r>
              <a:rPr lang="en-AU" sz="2400" dirty="0" smtClean="0">
                <a:solidFill>
                  <a:schemeClr val="tx1"/>
                </a:solidFill>
              </a:rPr>
              <a:t>students</a:t>
            </a:r>
            <a:endParaRPr lang="en-AU" sz="24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chemeClr val="tx1"/>
                </a:solidFill>
              </a:rPr>
              <a:t>First and second generation migrants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AU" sz="2400" dirty="0"/>
              <a:t>N</a:t>
            </a:r>
            <a:r>
              <a:rPr lang="en-AU" sz="2400" dirty="0" smtClean="0"/>
              <a:t>one </a:t>
            </a:r>
            <a:r>
              <a:rPr lang="en-AU" sz="2400" dirty="0"/>
              <a:t>of these programs a</a:t>
            </a:r>
            <a:r>
              <a:rPr lang="en-AU" sz="2400" dirty="0" smtClean="0"/>
              <a:t>re </a:t>
            </a:r>
            <a:r>
              <a:rPr lang="en-AU" sz="2400" dirty="0"/>
              <a:t>designed to directly address a student’s developing English language skills or prepare students for the language demands of university.</a:t>
            </a:r>
          </a:p>
          <a:p>
            <a:pPr marL="45720" indent="0">
              <a:buNone/>
            </a:pPr>
            <a:endParaRPr lang="en-AU" dirty="0"/>
          </a:p>
          <a:p>
            <a:pPr marL="45720" indent="0" algn="ctr">
              <a:buNone/>
            </a:pPr>
            <a:endParaRPr lang="en-AU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81260" cy="1054394"/>
          </a:xfrm>
        </p:spPr>
        <p:txBody>
          <a:bodyPr/>
          <a:lstStyle/>
          <a:p>
            <a:r>
              <a:rPr lang="en-AU" dirty="0"/>
              <a:t>What about Students who Aren’t international?</a:t>
            </a:r>
          </a:p>
        </p:txBody>
      </p:sp>
    </p:spTree>
    <p:extLst>
      <p:ext uri="{BB962C8B-B14F-4D97-AF65-F5344CB8AC3E}">
        <p14:creationId xmlns:p14="http://schemas.microsoft.com/office/powerpoint/2010/main" val="26553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AU" dirty="0"/>
              <a:t>Students from diverse demographic backgrounds who </a:t>
            </a:r>
            <a:r>
              <a:rPr lang="en-AU" b="1" dirty="0"/>
              <a:t>do not </a:t>
            </a:r>
            <a:r>
              <a:rPr lang="en-AU" dirty="0"/>
              <a:t>speak English as an additional language may also enter university through a bridging/enabling program, VET, special studies program or year 12 and may also have very different experiences in the way language and literacy is used in their community and/or family. </a:t>
            </a:r>
          </a:p>
          <a:p>
            <a:endParaRPr lang="en-AU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Alternative Pathways to University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87" y="3755376"/>
            <a:ext cx="5034809" cy="2841976"/>
          </a:xfrm>
        </p:spPr>
      </p:pic>
      <p:sp>
        <p:nvSpPr>
          <p:cNvPr id="7" name="TextBox 6"/>
          <p:cNvSpPr txBox="1"/>
          <p:nvPr/>
        </p:nvSpPr>
        <p:spPr>
          <a:xfrm>
            <a:off x="2627784" y="6479177"/>
            <a:ext cx="37444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" dirty="0"/>
              <a:t>http://naturalawakeningsnnj.com/blog/2018/02/01/thriving-transitional-times-community-discussion-group/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620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AU" sz="2800" dirty="0">
                <a:solidFill>
                  <a:schemeClr val="tx1"/>
                </a:solidFill>
              </a:rPr>
              <a:t>“</a:t>
            </a:r>
            <a:r>
              <a:rPr lang="en-AU" sz="2600" dirty="0">
                <a:solidFill>
                  <a:schemeClr val="tx1"/>
                </a:solidFill>
              </a:rPr>
              <a:t>To study independently, university students must be able to</a:t>
            </a:r>
            <a:r>
              <a:rPr lang="en-AU" sz="2600" u="sng" dirty="0">
                <a:solidFill>
                  <a:schemeClr val="tx1"/>
                </a:solidFill>
              </a:rPr>
              <a:t> read complex academic texts</a:t>
            </a:r>
            <a:r>
              <a:rPr lang="en-AU" sz="2600" dirty="0">
                <a:solidFill>
                  <a:schemeClr val="tx1"/>
                </a:solidFill>
              </a:rPr>
              <a:t> with a </a:t>
            </a:r>
            <a:r>
              <a:rPr lang="en-AU" sz="2600" u="sng" dirty="0">
                <a:solidFill>
                  <a:schemeClr val="tx1"/>
                </a:solidFill>
              </a:rPr>
              <a:t>high level of understanding</a:t>
            </a:r>
            <a:r>
              <a:rPr lang="en-AU" sz="2600" dirty="0">
                <a:solidFill>
                  <a:schemeClr val="tx1"/>
                </a:solidFill>
              </a:rPr>
              <a:t>, and be able to</a:t>
            </a:r>
            <a:r>
              <a:rPr lang="en-AU" sz="2600" u="sng" dirty="0">
                <a:solidFill>
                  <a:schemeClr val="tx1"/>
                </a:solidFill>
              </a:rPr>
              <a:t> critically analyse </a:t>
            </a:r>
            <a:r>
              <a:rPr lang="en-AU" sz="2600" dirty="0">
                <a:solidFill>
                  <a:schemeClr val="tx1"/>
                </a:solidFill>
              </a:rPr>
              <a:t>such</a:t>
            </a:r>
            <a:r>
              <a:rPr lang="en-AU" sz="2600" u="sng" dirty="0">
                <a:solidFill>
                  <a:schemeClr val="tx1"/>
                </a:solidFill>
              </a:rPr>
              <a:t> texts</a:t>
            </a:r>
            <a:r>
              <a:rPr lang="en-AU" sz="2600" dirty="0">
                <a:solidFill>
                  <a:schemeClr val="tx1"/>
                </a:solidFill>
              </a:rPr>
              <a:t> in order to</a:t>
            </a:r>
            <a:r>
              <a:rPr lang="en-AU" sz="2600" u="sng" dirty="0">
                <a:solidFill>
                  <a:schemeClr val="tx1"/>
                </a:solidFill>
              </a:rPr>
              <a:t> present coherent analysis, argument </a:t>
            </a:r>
            <a:r>
              <a:rPr lang="en-AU" sz="2600" dirty="0">
                <a:solidFill>
                  <a:schemeClr val="tx1"/>
                </a:solidFill>
              </a:rPr>
              <a:t>or</a:t>
            </a:r>
            <a:r>
              <a:rPr lang="en-AU" sz="2600" u="sng" dirty="0">
                <a:solidFill>
                  <a:schemeClr val="tx1"/>
                </a:solidFill>
              </a:rPr>
              <a:t> discussion</a:t>
            </a:r>
            <a:r>
              <a:rPr lang="en-AU" sz="2600" dirty="0">
                <a:solidFill>
                  <a:schemeClr val="tx1"/>
                </a:solidFill>
              </a:rPr>
              <a:t> in their own written work. They must also be able to structure their essays appropriately, using academic conventions and objective academic language, to</a:t>
            </a:r>
            <a:r>
              <a:rPr lang="en-AU" sz="2600" u="sng" dirty="0">
                <a:solidFill>
                  <a:schemeClr val="tx1"/>
                </a:solidFill>
              </a:rPr>
              <a:t> demonstrate</a:t>
            </a:r>
            <a:r>
              <a:rPr lang="en-AU" sz="2600" dirty="0">
                <a:solidFill>
                  <a:schemeClr val="tx1"/>
                </a:solidFill>
              </a:rPr>
              <a:t> their</a:t>
            </a:r>
            <a:r>
              <a:rPr lang="en-AU" sz="2600" u="sng" dirty="0">
                <a:solidFill>
                  <a:schemeClr val="tx1"/>
                </a:solidFill>
              </a:rPr>
              <a:t> mastery of a topic </a:t>
            </a:r>
            <a:r>
              <a:rPr lang="en-AU" sz="2600" dirty="0">
                <a:solidFill>
                  <a:schemeClr val="tx1"/>
                </a:solidFill>
              </a:rPr>
              <a:t>or</a:t>
            </a:r>
            <a:r>
              <a:rPr lang="en-AU" sz="2600" u="sng" dirty="0">
                <a:solidFill>
                  <a:schemeClr val="tx1"/>
                </a:solidFill>
              </a:rPr>
              <a:t> inform </a:t>
            </a:r>
            <a:r>
              <a:rPr lang="en-AU" sz="2600" dirty="0">
                <a:solidFill>
                  <a:schemeClr val="tx1"/>
                </a:solidFill>
              </a:rPr>
              <a:t>and</a:t>
            </a:r>
            <a:r>
              <a:rPr lang="en-AU" sz="2600" u="sng" dirty="0">
                <a:solidFill>
                  <a:schemeClr val="tx1"/>
                </a:solidFill>
              </a:rPr>
              <a:t> influence </a:t>
            </a:r>
            <a:r>
              <a:rPr lang="en-AU" sz="2600" dirty="0">
                <a:solidFill>
                  <a:schemeClr val="tx1"/>
                </a:solidFill>
              </a:rPr>
              <a:t>their</a:t>
            </a:r>
            <a:r>
              <a:rPr lang="en-AU" sz="2600" u="sng" dirty="0">
                <a:solidFill>
                  <a:schemeClr val="tx1"/>
                </a:solidFill>
              </a:rPr>
              <a:t> readers</a:t>
            </a:r>
            <a:r>
              <a:rPr lang="en-AU" sz="2600" dirty="0">
                <a:solidFill>
                  <a:schemeClr val="tx1"/>
                </a:solidFill>
              </a:rPr>
              <a:t>” (Rose 2006, p42).</a:t>
            </a:r>
          </a:p>
          <a:p>
            <a:pPr marL="45720" indent="0">
              <a:buNone/>
            </a:pPr>
            <a:endParaRPr lang="en-AU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Studying at university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77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ClrTx/>
              <a:buNone/>
            </a:pPr>
            <a:r>
              <a:rPr lang="en-AU" sz="2800" dirty="0">
                <a:solidFill>
                  <a:schemeClr val="tx1"/>
                </a:solidFill>
              </a:rPr>
              <a:t>Consider:</a:t>
            </a:r>
          </a:p>
          <a:p>
            <a:pPr marL="502920" indent="-457200">
              <a:buClrTx/>
              <a:buFont typeface="+mj-lt"/>
              <a:buAutoNum type="arabicPeriod"/>
            </a:pPr>
            <a:r>
              <a:rPr lang="en-AU" sz="2800" dirty="0" smtClean="0">
                <a:solidFill>
                  <a:schemeClr val="tx1"/>
                </a:solidFill>
              </a:rPr>
              <a:t>This assessment </a:t>
            </a:r>
            <a:r>
              <a:rPr lang="en-AU" sz="2800" dirty="0">
                <a:solidFill>
                  <a:schemeClr val="tx1"/>
                </a:solidFill>
              </a:rPr>
              <a:t>task </a:t>
            </a:r>
            <a:r>
              <a:rPr lang="en-AU" sz="2800" dirty="0" smtClean="0">
                <a:solidFill>
                  <a:schemeClr val="tx1"/>
                </a:solidFill>
              </a:rPr>
              <a:t>for CUC107 and </a:t>
            </a:r>
            <a:r>
              <a:rPr lang="en-AU" sz="2800" dirty="0">
                <a:solidFill>
                  <a:schemeClr val="tx1"/>
                </a:solidFill>
              </a:rPr>
              <a:t>associated reading.</a:t>
            </a:r>
          </a:p>
          <a:p>
            <a:pPr marL="502920" indent="-457200">
              <a:buClrTx/>
              <a:buFont typeface="+mj-lt"/>
              <a:buAutoNum type="arabicPeriod"/>
            </a:pPr>
            <a:r>
              <a:rPr lang="en-AU" sz="2800" dirty="0"/>
              <a:t>To what extent students with an IELTS 6 and IELTS 5 will need language support?</a:t>
            </a:r>
          </a:p>
          <a:p>
            <a:pPr marL="502920" indent="-457200">
              <a:buClrTx/>
              <a:buFont typeface="+mj-lt"/>
              <a:buAutoNum type="arabicPeriod"/>
            </a:pPr>
            <a:r>
              <a:rPr lang="en-AU" sz="2800" dirty="0"/>
              <a:t>To what extent your </a:t>
            </a:r>
            <a:r>
              <a:rPr lang="en-AU" sz="2800" b="1" dirty="0"/>
              <a:t>other students </a:t>
            </a:r>
            <a:r>
              <a:rPr lang="en-AU" sz="2800" dirty="0"/>
              <a:t>might need language support?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academic challenges first year  students Face?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65B5B19-0E83-48AA-81B4-2BD7C4A4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157192"/>
            <a:ext cx="1491413" cy="1484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25AE83-8AE5-45DC-87D6-81FFD75EC0CC}"/>
              </a:ext>
            </a:extLst>
          </p:cNvPr>
          <p:cNvSpPr txBox="1"/>
          <p:nvPr/>
        </p:nvSpPr>
        <p:spPr>
          <a:xfrm>
            <a:off x="7524328" y="5987979"/>
            <a:ext cx="182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From: </a:t>
            </a:r>
            <a:r>
              <a:rPr lang="en-AU" sz="1200" dirty="0">
                <a:hlinkClick r:id="rId4"/>
              </a:rPr>
              <a:t>www.cps.k12.in.us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67154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8CF70E1-A0CE-4F0F-BCA0-AEBCC7044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AU" sz="2800" dirty="0"/>
          </a:p>
          <a:p>
            <a:pPr marL="45720" indent="0">
              <a:buNone/>
            </a:pPr>
            <a:r>
              <a:rPr lang="en-AU" sz="2800" dirty="0"/>
              <a:t>Reflecting back on our discussion so far, sum up the overall </a:t>
            </a:r>
            <a:r>
              <a:rPr lang="en-AU" sz="2800" dirty="0" smtClean="0"/>
              <a:t>challenges for you in </a:t>
            </a:r>
            <a:r>
              <a:rPr lang="en-AU" sz="2800" dirty="0"/>
              <a:t>teaching students from diverse backgrounds? for:</a:t>
            </a:r>
          </a:p>
          <a:p>
            <a:pPr marL="45720" indent="0">
              <a:buNone/>
            </a:pPr>
            <a:r>
              <a:rPr lang="en-AU" sz="2800" dirty="0"/>
              <a:t> - students and</a:t>
            </a:r>
          </a:p>
          <a:p>
            <a:pPr marL="45720" indent="0">
              <a:buNone/>
            </a:pPr>
            <a:r>
              <a:rPr lang="en-AU" sz="2800" dirty="0"/>
              <a:t> - for you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EF34EB5-F37C-469A-8DCE-06BBC7A4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needs and challenges for supporting our students?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28B107-6E7C-4B6B-9C6B-75E7B6A59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4065202"/>
            <a:ext cx="1491413" cy="1484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B4810D1-F29E-41A5-AE45-5AEA7151BACA}"/>
              </a:ext>
            </a:extLst>
          </p:cNvPr>
          <p:cNvSpPr txBox="1"/>
          <p:nvPr/>
        </p:nvSpPr>
        <p:spPr>
          <a:xfrm>
            <a:off x="3107017" y="5624529"/>
            <a:ext cx="182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From: </a:t>
            </a:r>
            <a:r>
              <a:rPr lang="en-AU" sz="1200" dirty="0">
                <a:hlinkClick r:id="rId3"/>
              </a:rPr>
              <a:t>www.cps.k12.in.us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5291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81260" cy="1054394"/>
          </a:xfrm>
        </p:spPr>
        <p:txBody>
          <a:bodyPr/>
          <a:lstStyle/>
          <a:p>
            <a:r>
              <a:rPr lang="en-AU" sz="2800" dirty="0"/>
              <a:t>Supporting our students to </a:t>
            </a:r>
            <a:r>
              <a:rPr lang="en-AU" sz="2800" dirty="0" smtClean="0"/>
              <a:t>succeed: </a:t>
            </a:r>
            <a:r>
              <a:rPr lang="en-AU" sz="2800" dirty="0"/>
              <a:t>Advice for University teachers from Devlin et al 2012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57275" cy="387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D14B10-0617-4739-B096-F6B62CC3EC64}"/>
              </a:ext>
            </a:extLst>
          </p:cNvPr>
          <p:cNvSpPr txBox="1"/>
          <p:nvPr/>
        </p:nvSpPr>
        <p:spPr>
          <a:xfrm>
            <a:off x="3107017" y="5624529"/>
            <a:ext cx="182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From: </a:t>
            </a:r>
            <a:r>
              <a:rPr lang="en-AU" sz="1200" dirty="0">
                <a:hlinkClick r:id="rId3"/>
              </a:rPr>
              <a:t>www.cps.k12.in.us</a:t>
            </a:r>
            <a:endParaRPr lang="en-AU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C3BE76-CF49-4E24-B4F4-5BCA4E7BC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556792"/>
            <a:ext cx="1491413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407893" cy="4878281"/>
          </a:xfrm>
        </p:spPr>
        <p:txBody>
          <a:bodyPr/>
          <a:lstStyle/>
          <a:p>
            <a:pPr marL="45720" indent="0">
              <a:buNone/>
            </a:pPr>
            <a:r>
              <a:rPr lang="en-AU" sz="2800" dirty="0"/>
              <a:t>The program aims to develop: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 Practical </a:t>
            </a:r>
            <a:r>
              <a:rPr lang="en-AU" sz="2400" b="1" i="1" dirty="0"/>
              <a:t>academic skills</a:t>
            </a:r>
            <a:r>
              <a:rPr lang="en-AU" sz="2400" dirty="0"/>
              <a:t>, including, critical thinking, reading, researching and writing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 </a:t>
            </a:r>
            <a:r>
              <a:rPr lang="en-AU" sz="2400" b="1" i="1" dirty="0"/>
              <a:t>Teamwork skills, creativity and technical literacy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 </a:t>
            </a:r>
            <a:r>
              <a:rPr lang="en-AU" sz="2400" b="1" i="1" dirty="0"/>
              <a:t>Cultural intelligence</a:t>
            </a:r>
            <a:r>
              <a:rPr lang="en-AU" sz="2400" i="1" dirty="0"/>
              <a:t> </a:t>
            </a:r>
            <a:r>
              <a:rPr lang="en-AU" sz="2400" dirty="0"/>
              <a:t>and capability for effective participation in the increasingly diverse communities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 </a:t>
            </a:r>
            <a:r>
              <a:rPr lang="en-AU" sz="2400" b="1" i="1" dirty="0"/>
              <a:t>Graduate attribute skills</a:t>
            </a:r>
            <a:r>
              <a:rPr lang="en-AU" sz="2400" dirty="0"/>
              <a:t>, including personal practical knowledge, citizenship and world view</a:t>
            </a:r>
          </a:p>
          <a:p>
            <a:pPr lvl="1">
              <a:spcAft>
                <a:spcPts val="600"/>
              </a:spcAft>
            </a:pPr>
            <a:r>
              <a:rPr lang="en-AU" sz="2400" dirty="0"/>
              <a:t> Understanding of theoretical and practical aspects of </a:t>
            </a:r>
            <a:r>
              <a:rPr lang="en-AU" sz="2400" b="1" i="1" dirty="0"/>
              <a:t>university culture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How </a:t>
            </a:r>
            <a:r>
              <a:rPr lang="en-AU" dirty="0"/>
              <a:t>Common units </a:t>
            </a:r>
            <a:r>
              <a:rPr lang="en-AU" dirty="0" smtClean="0"/>
              <a:t>support Our students to </a:t>
            </a:r>
            <a:r>
              <a:rPr lang="en-AU" dirty="0"/>
              <a:t>make </a:t>
            </a:r>
            <a:r>
              <a:rPr lang="en-AU" dirty="0" smtClean="0"/>
              <a:t>the </a:t>
            </a:r>
            <a:r>
              <a:rPr lang="en-AU" dirty="0"/>
              <a:t>transition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165" y="332656"/>
            <a:ext cx="1231274" cy="89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85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4237057"/>
          </a:xfrm>
        </p:spPr>
        <p:txBody>
          <a:bodyPr lIns="91440" tIns="45720" rIns="91440" bIns="45720">
            <a:spAutoFit/>
          </a:bodyPr>
          <a:lstStyle>
            <a:defPPr marL="447479" marR="0" lvl="0" indent="-447479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None/>
              <a:tabLst>
                <a:tab pos="466560" algn="l"/>
                <a:tab pos="1380959" algn="l"/>
                <a:tab pos="2295360" algn="l"/>
                <a:tab pos="3209760" algn="l"/>
                <a:tab pos="4124160" algn="l"/>
                <a:tab pos="5038560" algn="l"/>
                <a:tab pos="5952960" algn="l"/>
                <a:tab pos="6867360" algn="l"/>
                <a:tab pos="7781760" algn="l"/>
                <a:tab pos="8696160" algn="l"/>
                <a:tab pos="9610560" algn="l"/>
              </a:tabLst>
              <a:defRPr lang="en-AU" sz="32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defPPr>
            <a:lvl1pPr marL="447479" marR="0" lvl="0" indent="-447479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466560" algn="l"/>
                <a:tab pos="1380959" algn="l"/>
                <a:tab pos="2295360" algn="l"/>
                <a:tab pos="3209760" algn="l"/>
                <a:tab pos="4124160" algn="l"/>
                <a:tab pos="5038560" algn="l"/>
                <a:tab pos="5952960" algn="l"/>
                <a:tab pos="6867360" algn="l"/>
                <a:tab pos="7781760" algn="l"/>
                <a:tab pos="8696160" algn="l"/>
                <a:tab pos="9610560" algn="l"/>
              </a:tabLst>
              <a:defRPr lang="en-AU" sz="32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1pPr>
            <a:lvl2pPr marL="888839" marR="0" lvl="1" indent="-4399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999933"/>
              </a:buClr>
              <a:buSzPct val="65000"/>
              <a:buFont typeface="Wingdings" pitchFamily="2"/>
              <a:buChar char=""/>
              <a:tabLst>
                <a:tab pos="25200" algn="l"/>
                <a:tab pos="939600" algn="l"/>
                <a:tab pos="1853999" algn="l"/>
                <a:tab pos="2768400" algn="l"/>
                <a:tab pos="3682799" algn="l"/>
                <a:tab pos="4597200" algn="l"/>
                <a:tab pos="5511600" algn="l"/>
                <a:tab pos="6426000" algn="l"/>
                <a:tab pos="7340400" algn="l"/>
                <a:tab pos="8254800" algn="l"/>
                <a:tab pos="9169200" algn="l"/>
              </a:tabLst>
              <a:defRPr lang="en-AU" sz="28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2pPr>
            <a:lvl3pPr marL="1293480" marR="0" lvl="2" indent="-403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534960" algn="l"/>
                <a:tab pos="1449360" algn="l"/>
                <a:tab pos="2363760" algn="l"/>
                <a:tab pos="3278160" algn="l"/>
                <a:tab pos="4192559" algn="l"/>
                <a:tab pos="5106960" algn="l"/>
                <a:tab pos="6021360" algn="l"/>
                <a:tab pos="6935759" algn="l"/>
                <a:tab pos="7850160" algn="l"/>
                <a:tab pos="8764560" algn="l"/>
              </a:tabLst>
              <a:defRPr lang="en-AU" sz="24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3pPr>
            <a:lvl4pPr marL="1680840" marR="0" lvl="3" indent="-3855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9933"/>
              </a:buClr>
              <a:buSzPct val="75000"/>
              <a:buFont typeface="Wingdings" pitchFamily="2"/>
              <a:buChar char=""/>
              <a:tabLst>
                <a:tab pos="147600" algn="l"/>
                <a:tab pos="1062000" algn="l"/>
                <a:tab pos="1976400" algn="l"/>
                <a:tab pos="2890800" algn="l"/>
                <a:tab pos="3805200" algn="l"/>
                <a:tab pos="4719600" algn="l"/>
                <a:tab pos="5634000" algn="l"/>
                <a:tab pos="6548400" algn="l"/>
                <a:tab pos="7462800" algn="l"/>
                <a:tab pos="837720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4pPr>
            <a:lvl5pPr marL="2069999" marR="0" lvl="4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5pPr>
            <a:lvl6pPr marL="2069999" marR="0" lvl="5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6pPr>
            <a:lvl7pPr marL="2069999" marR="0" lvl="6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7pPr>
            <a:lvl8pPr marL="2069999" marR="0" lvl="7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8pPr>
            <a:lvl9pPr marL="2069999" marR="0" lvl="8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9pPr>
          </a:lstStyle>
          <a:p>
            <a:pPr marL="914400" indent="-228600" eaLnBrk="1" fontAlgn="auto">
              <a:buFont typeface="Wingdings" pitchFamily="2"/>
              <a:buNone/>
              <a:defRPr/>
            </a:pPr>
            <a:r>
              <a:rPr sz="2800" dirty="0">
                <a:latin typeface="" pitchFamily="16"/>
              </a:rPr>
              <a:t>One literacy common unit:</a:t>
            </a:r>
            <a:endParaRPr sz="2600" b="1" dirty="0">
              <a:latin typeface="" pitchFamily="16"/>
            </a:endParaRPr>
          </a:p>
          <a:p>
            <a:pPr marL="914400" indent="-228600" eaLnBrk="1" fontAlgn="auto">
              <a:buFont typeface="Wingdings" pitchFamily="2"/>
              <a:buNone/>
              <a:defRPr/>
            </a:pPr>
            <a:r>
              <a:rPr sz="2600" b="1" dirty="0">
                <a:latin typeface="" pitchFamily="16"/>
              </a:rPr>
              <a:t>CUC100</a:t>
            </a:r>
            <a:r>
              <a:rPr sz="2600" dirty="0">
                <a:latin typeface="" pitchFamily="16"/>
              </a:rPr>
              <a:t> </a:t>
            </a:r>
            <a:r>
              <a:rPr sz="2600" i="1" dirty="0">
                <a:latin typeface="" pitchFamily="16"/>
              </a:rPr>
              <a:t>Academic Literacies </a:t>
            </a:r>
            <a:r>
              <a:rPr sz="2600" dirty="0">
                <a:latin typeface="" pitchFamily="16"/>
              </a:rPr>
              <a:t>(for humanities and social sciences</a:t>
            </a:r>
          </a:p>
          <a:p>
            <a:pPr marL="914400" indent="-228600" eaLnBrk="1" fontAlgn="auto">
              <a:buFont typeface="Wingdings" pitchFamily="2"/>
              <a:buNone/>
              <a:defRPr/>
            </a:pPr>
            <a:r>
              <a:rPr sz="2600" b="1" dirty="0">
                <a:solidFill>
                  <a:schemeClr val="bg2">
                    <a:lumMod val="50000"/>
                  </a:schemeClr>
                </a:solidFill>
                <a:latin typeface="" pitchFamily="16"/>
              </a:rPr>
              <a:t>or</a:t>
            </a:r>
          </a:p>
          <a:p>
            <a:pPr marL="914400" indent="-228600" eaLnBrk="1" fontAlgn="auto">
              <a:buFont typeface="Wingdings" pitchFamily="2"/>
              <a:buNone/>
              <a:defRPr/>
            </a:pPr>
            <a:r>
              <a:rPr sz="2600" b="1" dirty="0">
                <a:latin typeface="" pitchFamily="16"/>
              </a:rPr>
              <a:t>CUC106</a:t>
            </a:r>
            <a:r>
              <a:rPr sz="2600" dirty="0">
                <a:latin typeface="" pitchFamily="16"/>
              </a:rPr>
              <a:t> </a:t>
            </a:r>
            <a:r>
              <a:rPr sz="2600" i="1" dirty="0">
                <a:latin typeface="" pitchFamily="16"/>
              </a:rPr>
              <a:t>Design &amp; Innovation:Communicating Technology </a:t>
            </a:r>
            <a:r>
              <a:rPr sz="2600" dirty="0">
                <a:latin typeface="" pitchFamily="16"/>
              </a:rPr>
              <a:t>(for Business, technology, science)</a:t>
            </a:r>
          </a:p>
          <a:p>
            <a:pPr marL="914400" indent="-228600" eaLnBrk="1" fontAlgn="auto">
              <a:buFont typeface="Wingdings" pitchFamily="2"/>
              <a:buNone/>
              <a:defRPr/>
            </a:pPr>
            <a:r>
              <a:rPr sz="2600" b="1" dirty="0">
                <a:solidFill>
                  <a:schemeClr val="bg2">
                    <a:lumMod val="50000"/>
                  </a:schemeClr>
                </a:solidFill>
                <a:latin typeface="" pitchFamily="16"/>
              </a:rPr>
              <a:t>and </a:t>
            </a:r>
          </a:p>
          <a:p>
            <a:pPr marL="914400" indent="-228600" eaLnBrk="1" fontAlgn="auto">
              <a:buFont typeface="Wingdings" pitchFamily="2"/>
              <a:buNone/>
              <a:defRPr/>
            </a:pPr>
            <a:r>
              <a:rPr sz="2600" b="1" dirty="0">
                <a:latin typeface="" pitchFamily="16"/>
              </a:rPr>
              <a:t>CUC107 </a:t>
            </a:r>
            <a:r>
              <a:rPr sz="2600" dirty="0">
                <a:latin typeface="" pitchFamily="16"/>
              </a:rPr>
              <a:t>(introducing cultural knowledge)</a:t>
            </a:r>
          </a:p>
        </p:txBody>
      </p:sp>
      <p:sp>
        <p:nvSpPr>
          <p:cNvPr id="6146" name="Title 1"/>
          <p:cNvSpPr txBox="1">
            <a:spLocks noGrp="1"/>
          </p:cNvSpPr>
          <p:nvPr>
            <p:ph type="title"/>
          </p:nvPr>
        </p:nvSpPr>
        <p:spPr/>
        <p:txBody>
          <a:bodyPr lIns="91440" tIns="45720" rIns="91440" bIns="45720">
            <a:spAutoFit/>
          </a:bodyPr>
          <a:lstStyle/>
          <a:p>
            <a:pPr eaLnBrk="1"/>
            <a:r>
              <a:rPr>
                <a:latin typeface="Arial" charset="0"/>
                <a:cs typeface="Mangal" pitchFamily="18" charset="0"/>
              </a:rPr>
              <a:t>In first year students complete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60363" y="360363"/>
            <a:ext cx="84121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914400" indent="-228600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5138" algn="l"/>
                <a:tab pos="1379538" algn="l"/>
                <a:tab pos="2293938" algn="l"/>
                <a:tab pos="3208338" algn="l"/>
                <a:tab pos="4122738" algn="l"/>
                <a:tab pos="5037138" algn="l"/>
                <a:tab pos="5951538" algn="l"/>
                <a:tab pos="6865938" algn="l"/>
                <a:tab pos="7780338" algn="l"/>
                <a:tab pos="8694738" algn="l"/>
                <a:tab pos="9609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spcBef>
                <a:spcPts val="800"/>
              </a:spcBef>
              <a:buClr>
                <a:srgbClr val="CC9900"/>
              </a:buClr>
              <a:buSzPct val="70000"/>
              <a:buFont typeface="Wingdings" pitchFamily="2" charset="2"/>
              <a:buNone/>
            </a:pPr>
            <a:endParaRPr lang="en-AU" sz="3200">
              <a:solidFill>
                <a:srgbClr val="292929"/>
              </a:solidFill>
              <a:latin typeface="Calibri" pitchFamily="34" charset="0"/>
              <a:ea typeface="SimSun" pitchFamily="2" charset="-122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78281"/>
          </a:xfrm>
        </p:spPr>
        <p:txBody>
          <a:bodyPr>
            <a:normAutofit/>
          </a:bodyPr>
          <a:lstStyle/>
          <a:p>
            <a:pPr marL="502920" indent="-457200">
              <a:buClrTx/>
              <a:buFont typeface="+mj-lt"/>
              <a:buAutoNum type="arabicPeriod"/>
            </a:pPr>
            <a:endParaRPr lang="en-AU" sz="2400" dirty="0">
              <a:solidFill>
                <a:srgbClr val="002060"/>
              </a:solidFill>
            </a:endParaRPr>
          </a:p>
          <a:p>
            <a:pPr marL="502920" indent="-457200">
              <a:buClrTx/>
              <a:buFont typeface="+mj-lt"/>
              <a:buAutoNum type="arabicPeriod"/>
            </a:pPr>
            <a:r>
              <a:rPr lang="en-AU" sz="2800" dirty="0">
                <a:solidFill>
                  <a:schemeClr val="tx1"/>
                </a:solidFill>
              </a:rPr>
              <a:t>Introductions</a:t>
            </a:r>
          </a:p>
          <a:p>
            <a:pPr marL="502920" indent="-457200">
              <a:buClrTx/>
              <a:buFont typeface="+mj-lt"/>
              <a:buAutoNum type="arabicPeriod"/>
            </a:pPr>
            <a:r>
              <a:rPr lang="en-AU" sz="2800" dirty="0">
                <a:solidFill>
                  <a:schemeClr val="tx1"/>
                </a:solidFill>
              </a:rPr>
              <a:t>Supporting diversity: aims of our program</a:t>
            </a:r>
          </a:p>
          <a:p>
            <a:pPr marL="548640" indent="-457200">
              <a:buClrTx/>
              <a:buFont typeface="+mj-lt"/>
              <a:buAutoNum type="arabicPeriod"/>
            </a:pPr>
            <a:r>
              <a:rPr lang="en-AU" sz="2800" dirty="0" smtClean="0">
                <a:solidFill>
                  <a:schemeClr val="tx1"/>
                </a:solidFill>
              </a:rPr>
              <a:t>Working </a:t>
            </a:r>
            <a:r>
              <a:rPr lang="en-AU" sz="2800" dirty="0">
                <a:solidFill>
                  <a:schemeClr val="tx1"/>
                </a:solidFill>
              </a:rPr>
              <a:t>with students from other language          </a:t>
            </a:r>
            <a:r>
              <a:rPr lang="en-AU" sz="2800" dirty="0" smtClean="0">
                <a:solidFill>
                  <a:schemeClr val="tx1"/>
                </a:solidFill>
              </a:rPr>
              <a:t>backgrounds</a:t>
            </a:r>
          </a:p>
          <a:p>
            <a:pPr marL="548640" indent="-457200">
              <a:buClrTx/>
              <a:buFont typeface="+mj-lt"/>
              <a:buAutoNum type="arabicPeriod"/>
            </a:pPr>
            <a:r>
              <a:rPr lang="en-AU" sz="2800" dirty="0">
                <a:solidFill>
                  <a:schemeClr val="tx1"/>
                </a:solidFill>
              </a:rPr>
              <a:t>Underpinning </a:t>
            </a:r>
            <a:r>
              <a:rPr lang="en-AU" sz="2800" dirty="0" smtClean="0">
                <a:solidFill>
                  <a:schemeClr val="tx1"/>
                </a:solidFill>
              </a:rPr>
              <a:t>pedagogy</a:t>
            </a:r>
            <a:endParaRPr lang="en-AU" sz="2800" dirty="0">
              <a:solidFill>
                <a:schemeClr val="tx1"/>
              </a:solidFill>
            </a:endParaRPr>
          </a:p>
          <a:p>
            <a:pPr marL="548640" indent="-457200">
              <a:buClrTx/>
              <a:buFont typeface="+mj-lt"/>
              <a:buAutoNum type="arabicPeriod"/>
            </a:pPr>
            <a:r>
              <a:rPr lang="en-AU" sz="2800" dirty="0">
                <a:solidFill>
                  <a:schemeClr val="tx1"/>
                </a:solidFill>
              </a:rPr>
              <a:t>Inclusive teaching</a:t>
            </a:r>
          </a:p>
          <a:p>
            <a:pPr marL="548640" indent="-457200">
              <a:buClrTx/>
              <a:buFont typeface="+mj-lt"/>
              <a:buAutoNum type="arabicPeriod"/>
            </a:pPr>
            <a:r>
              <a:rPr lang="en-AU" sz="2800" dirty="0">
                <a:solidFill>
                  <a:schemeClr val="tx1"/>
                </a:solidFill>
              </a:rPr>
              <a:t>Co</a:t>
            </a:r>
            <a:r>
              <a:rPr lang="en-AU" sz="2800" spc="150" dirty="0">
                <a:solidFill>
                  <a:schemeClr val="tx1"/>
                </a:solidFill>
              </a:rPr>
              <a:t> Teaching in Common Units</a:t>
            </a:r>
          </a:p>
          <a:p>
            <a:endParaRPr lang="en-AU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1333735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95932"/>
            <a:ext cx="6797948" cy="234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AU" sz="2800" dirty="0">
                <a:latin typeface="Arial" charset="0"/>
                <a:cs typeface="Mangal" pitchFamily="18" charset="0"/>
              </a:rPr>
              <a:t>Relevance through </a:t>
            </a:r>
            <a:r>
              <a:rPr sz="2800" dirty="0" err="1">
                <a:latin typeface="Arial" charset="0"/>
                <a:cs typeface="Mangal" pitchFamily="18" charset="0"/>
              </a:rPr>
              <a:t>multidisciplinar</a:t>
            </a:r>
            <a:r>
              <a:rPr lang="en-AU" sz="2800" dirty="0" err="1">
                <a:latin typeface="Arial" charset="0"/>
                <a:cs typeface="Mangal" pitchFamily="18" charset="0"/>
              </a:rPr>
              <a:t>ity</a:t>
            </a:r>
            <a:endParaRPr sz="2800" dirty="0">
              <a:latin typeface="Arial" charset="0"/>
              <a:cs typeface="Mangal" pitchFamily="18" charset="0"/>
            </a:endParaRPr>
          </a:p>
        </p:txBody>
      </p:sp>
      <p:sp>
        <p:nvSpPr>
          <p:cNvPr id="7171" name="Content Placeholder 5"/>
          <p:cNvSpPr txBox="1">
            <a:spLocks noGrp="1"/>
          </p:cNvSpPr>
          <p:nvPr>
            <p:ph idx="1"/>
          </p:nvPr>
        </p:nvSpPr>
        <p:spPr>
          <a:xfrm>
            <a:off x="395536" y="1556792"/>
            <a:ext cx="7661275" cy="4114800"/>
          </a:xfrm>
        </p:spPr>
        <p:txBody>
          <a:bodyPr>
            <a:normAutofit/>
          </a:bodyPr>
          <a:lstStyle>
            <a:lvl1pPr marL="446088" indent="-446088">
              <a:defRPr sz="3200">
                <a:solidFill>
                  <a:srgbClr val="292929"/>
                </a:solidFill>
                <a:latin typeface="Arial" charset="0"/>
                <a:cs typeface="Mangal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Mangal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Mangal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Mangal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Mangal" pitchFamily="18" charset="0"/>
              </a:defRPr>
            </a:lvl5pPr>
            <a:lvl6pPr>
              <a:defRPr sz="2000">
                <a:solidFill>
                  <a:schemeClr val="tx1"/>
                </a:solidFill>
                <a:latin typeface="Arial" charset="0"/>
                <a:cs typeface="Mangal" pitchFamily="18" charset="0"/>
              </a:defRPr>
            </a:lvl6pPr>
            <a:lvl7pPr>
              <a:defRPr sz="2000">
                <a:solidFill>
                  <a:schemeClr val="tx1"/>
                </a:solidFill>
                <a:latin typeface="Arial" charset="0"/>
                <a:cs typeface="Mangal" pitchFamily="18" charset="0"/>
              </a:defRPr>
            </a:lvl7pPr>
            <a:lvl8pPr>
              <a:defRPr sz="2000">
                <a:solidFill>
                  <a:schemeClr val="tx1"/>
                </a:solidFill>
                <a:latin typeface="Arial" charset="0"/>
                <a:cs typeface="Mangal" pitchFamily="18" charset="0"/>
              </a:defRPr>
            </a:lvl8pPr>
            <a:lvl9pPr>
              <a:defRPr sz="2000">
                <a:solidFill>
                  <a:schemeClr val="tx1"/>
                </a:solidFill>
                <a:latin typeface="Arial" charset="0"/>
                <a:cs typeface="Mangal" pitchFamily="18" charset="0"/>
              </a:defRPr>
            </a:lvl9pPr>
          </a:lstStyle>
          <a:p>
            <a:pPr eaLnBrk="1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itchFamily="2" charset="2"/>
              <a:buChar char=""/>
            </a:pPr>
            <a:r>
              <a:rPr sz="2800" b="1" dirty="0">
                <a:ea typeface="SimSun" pitchFamily="2" charset="-122"/>
              </a:rPr>
              <a:t>Content</a:t>
            </a:r>
            <a:r>
              <a:rPr sz="2800" dirty="0">
                <a:ea typeface="SimSun" pitchFamily="2" charset="-122"/>
              </a:rPr>
              <a:t> references all disciplines</a:t>
            </a:r>
          </a:p>
          <a:p>
            <a:pPr eaLnBrk="1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itchFamily="2" charset="2"/>
              <a:buChar char=""/>
            </a:pPr>
            <a:r>
              <a:rPr sz="2800" b="1" dirty="0">
                <a:ea typeface="SimSun" pitchFamily="2" charset="-122"/>
              </a:rPr>
              <a:t>Teaching teams </a:t>
            </a:r>
            <a:r>
              <a:rPr sz="2800" dirty="0">
                <a:ea typeface="SimSun" pitchFamily="2" charset="-122"/>
              </a:rPr>
              <a:t>drawn from different schools</a:t>
            </a:r>
          </a:p>
          <a:p>
            <a:pPr eaLnBrk="1">
              <a:buClr>
                <a:schemeClr val="tx1">
                  <a:lumMod val="65000"/>
                  <a:lumOff val="35000"/>
                </a:schemeClr>
              </a:buClr>
              <a:buSzPct val="70000"/>
              <a:buFont typeface="Wingdings" pitchFamily="2" charset="2"/>
              <a:buChar char=""/>
            </a:pPr>
            <a:r>
              <a:rPr sz="2800" b="1" dirty="0">
                <a:ea typeface="SimSun" pitchFamily="2" charset="-122"/>
              </a:rPr>
              <a:t>Management group </a:t>
            </a:r>
            <a:r>
              <a:rPr sz="2800" dirty="0">
                <a:ea typeface="SimSun" pitchFamily="2" charset="-122"/>
              </a:rPr>
              <a:t>includes representatives from faculties and schools</a:t>
            </a:r>
          </a:p>
        </p:txBody>
      </p:sp>
    </p:spTree>
    <p:extLst>
      <p:ext uri="{BB962C8B-B14F-4D97-AF65-F5344CB8AC3E}">
        <p14:creationId xmlns:p14="http://schemas.microsoft.com/office/powerpoint/2010/main" val="28970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a time">
            <a:extLst>
              <a:ext uri="{FF2B5EF4-FFF2-40B4-BE49-F238E27FC236}">
                <a16:creationId xmlns="" xmlns:a16="http://schemas.microsoft.com/office/drawing/2014/main" id="{3CEF6C08-7672-4074-9779-DAFDF594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21" y="2132856"/>
            <a:ext cx="2919958" cy="30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395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132856"/>
            <a:ext cx="8407893" cy="4407408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65000"/>
                  <a:lumOff val="35000"/>
                </a:schemeClr>
              </a:buClr>
            </a:pPr>
            <a:r>
              <a:rPr lang="en-AU" sz="2800" dirty="0"/>
              <a:t>Responds to students' changing needs through continuous reflection and review of the program</a:t>
            </a:r>
          </a:p>
          <a:p>
            <a:pPr>
              <a:buClr>
                <a:schemeClr val="tx2">
                  <a:lumMod val="65000"/>
                  <a:lumOff val="35000"/>
                </a:schemeClr>
              </a:buClr>
            </a:pPr>
            <a:r>
              <a:rPr lang="en-AU" sz="2800" dirty="0"/>
              <a:t> Commits to a supportive, developmental and flexible approach to teaching and learning</a:t>
            </a:r>
          </a:p>
          <a:p>
            <a:pPr>
              <a:buClr>
                <a:schemeClr val="tx2">
                  <a:lumMod val="65000"/>
                  <a:lumOff val="35000"/>
                </a:schemeClr>
              </a:buClr>
            </a:pPr>
            <a:r>
              <a:rPr lang="en-AU" sz="2800" dirty="0"/>
              <a:t> Provides a comprehensive management strategy with guidelines and support for teachers </a:t>
            </a:r>
            <a:r>
              <a:rPr lang="en-AU" sz="2800" dirty="0" smtClean="0"/>
              <a:t>for learning and teaching practice</a:t>
            </a:r>
            <a:endParaRPr lang="en-AU" sz="2800" dirty="0"/>
          </a:p>
          <a:p>
            <a:pPr>
              <a:buClr>
                <a:schemeClr val="tx2">
                  <a:lumMod val="65000"/>
                  <a:lumOff val="35000"/>
                </a:schemeClr>
              </a:buClr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81260" cy="1054394"/>
          </a:xfrm>
        </p:spPr>
        <p:txBody>
          <a:bodyPr/>
          <a:lstStyle/>
          <a:p>
            <a:pPr algn="l"/>
            <a:r>
              <a:rPr lang="en-AU" sz="2800" dirty="0"/>
              <a:t>recognition of our diverse demographic informs our approach:  </a:t>
            </a:r>
            <a:r>
              <a:rPr lang="en-AU" sz="2800" b="1" dirty="0"/>
              <a:t> </a:t>
            </a:r>
            <a:br>
              <a:rPr lang="en-AU" sz="2800" b="1" dirty="0"/>
            </a:br>
            <a:r>
              <a:rPr lang="en-AU" sz="2800" dirty="0"/>
              <a:t/>
            </a:r>
            <a:br>
              <a:rPr lang="en-AU" sz="2800" dirty="0"/>
            </a:b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724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380999" y="1719071"/>
            <a:ext cx="8407893" cy="5427127"/>
          </a:xfrm>
        </p:spPr>
        <p:txBody>
          <a:bodyPr wrap="square" lIns="91440" tIns="45720" rIns="91440" bIns="45720">
            <a:spAutoFit/>
          </a:bodyPr>
          <a:lstStyle>
            <a:defPPr marL="447479" marR="0" lvl="0" indent="-447479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None/>
              <a:tabLst>
                <a:tab pos="466560" algn="l"/>
                <a:tab pos="1380959" algn="l"/>
                <a:tab pos="2295360" algn="l"/>
                <a:tab pos="3209760" algn="l"/>
                <a:tab pos="4124160" algn="l"/>
                <a:tab pos="5038560" algn="l"/>
                <a:tab pos="5952960" algn="l"/>
                <a:tab pos="6867360" algn="l"/>
                <a:tab pos="7781760" algn="l"/>
                <a:tab pos="8696160" algn="l"/>
                <a:tab pos="9610560" algn="l"/>
              </a:tabLst>
              <a:defRPr lang="en-AU" sz="32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defPPr>
            <a:lvl1pPr marL="447479" marR="0" lvl="0" indent="-447479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466560" algn="l"/>
                <a:tab pos="1380959" algn="l"/>
                <a:tab pos="2295360" algn="l"/>
                <a:tab pos="3209760" algn="l"/>
                <a:tab pos="4124160" algn="l"/>
                <a:tab pos="5038560" algn="l"/>
                <a:tab pos="5952960" algn="l"/>
                <a:tab pos="6867360" algn="l"/>
                <a:tab pos="7781760" algn="l"/>
                <a:tab pos="8696160" algn="l"/>
                <a:tab pos="9610560" algn="l"/>
              </a:tabLst>
              <a:defRPr lang="en-AU" sz="32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1pPr>
            <a:lvl2pPr marL="888839" marR="0" lvl="1" indent="-4399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999933"/>
              </a:buClr>
              <a:buSzPct val="65000"/>
              <a:buFont typeface="Wingdings" pitchFamily="2"/>
              <a:buChar char=""/>
              <a:tabLst>
                <a:tab pos="25200" algn="l"/>
                <a:tab pos="939600" algn="l"/>
                <a:tab pos="1853999" algn="l"/>
                <a:tab pos="2768400" algn="l"/>
                <a:tab pos="3682799" algn="l"/>
                <a:tab pos="4597200" algn="l"/>
                <a:tab pos="5511600" algn="l"/>
                <a:tab pos="6426000" algn="l"/>
                <a:tab pos="7340400" algn="l"/>
                <a:tab pos="8254800" algn="l"/>
                <a:tab pos="9169200" algn="l"/>
              </a:tabLst>
              <a:defRPr lang="en-AU" sz="28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2pPr>
            <a:lvl3pPr marL="1293480" marR="0" lvl="2" indent="-403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534960" algn="l"/>
                <a:tab pos="1449360" algn="l"/>
                <a:tab pos="2363760" algn="l"/>
                <a:tab pos="3278160" algn="l"/>
                <a:tab pos="4192559" algn="l"/>
                <a:tab pos="5106960" algn="l"/>
                <a:tab pos="6021360" algn="l"/>
                <a:tab pos="6935759" algn="l"/>
                <a:tab pos="7850160" algn="l"/>
                <a:tab pos="8764560" algn="l"/>
              </a:tabLst>
              <a:defRPr lang="en-AU" sz="24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3pPr>
            <a:lvl4pPr marL="1680840" marR="0" lvl="3" indent="-3855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9933"/>
              </a:buClr>
              <a:buSzPct val="75000"/>
              <a:buFont typeface="Wingdings" pitchFamily="2"/>
              <a:buChar char=""/>
              <a:tabLst>
                <a:tab pos="147600" algn="l"/>
                <a:tab pos="1062000" algn="l"/>
                <a:tab pos="1976400" algn="l"/>
                <a:tab pos="2890800" algn="l"/>
                <a:tab pos="3805200" algn="l"/>
                <a:tab pos="4719600" algn="l"/>
                <a:tab pos="5634000" algn="l"/>
                <a:tab pos="6548400" algn="l"/>
                <a:tab pos="7462800" algn="l"/>
                <a:tab pos="837720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4pPr>
            <a:lvl5pPr marL="2069999" marR="0" lvl="4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5pPr>
            <a:lvl6pPr marL="2069999" marR="0" lvl="5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6pPr>
            <a:lvl7pPr marL="2069999" marR="0" lvl="6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7pPr>
            <a:lvl8pPr marL="2069999" marR="0" lvl="7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8pPr>
            <a:lvl9pPr marL="2069999" marR="0" lvl="8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9pPr>
          </a:lstStyle>
          <a:p>
            <a:pPr marL="914400" lvl="0" indent="-228600">
              <a:buNone/>
            </a:pPr>
            <a:r>
              <a:rPr lang="en-AU" b="1" dirty="0">
                <a:latin typeface="" pitchFamily="16"/>
              </a:rPr>
              <a:t>Assessment that</a:t>
            </a:r>
            <a:r>
              <a:rPr lang="en-AU" dirty="0">
                <a:latin typeface="" pitchFamily="16"/>
              </a:rPr>
              <a:t>:</a:t>
            </a:r>
          </a:p>
          <a:p>
            <a:pPr marL="914400" lvl="0" indent="-228600">
              <a:buClr>
                <a:schemeClr val="tx1">
                  <a:lumMod val="50000"/>
                  <a:lumOff val="50000"/>
                </a:schemeClr>
              </a:buClr>
            </a:pPr>
            <a:r>
              <a:rPr lang="en-AU" dirty="0">
                <a:latin typeface="" pitchFamily="16"/>
              </a:rPr>
              <a:t> Is formative and developmental</a:t>
            </a:r>
          </a:p>
          <a:p>
            <a:pPr marL="914400" lvl="0" indent="-228600">
              <a:buClr>
                <a:schemeClr val="tx1">
                  <a:lumMod val="50000"/>
                  <a:lumOff val="50000"/>
                </a:schemeClr>
              </a:buClr>
            </a:pPr>
            <a:r>
              <a:rPr lang="en-AU" dirty="0">
                <a:latin typeface="" pitchFamily="16"/>
              </a:rPr>
              <a:t> Allows students  to perfect and develop their skills as they go through the course</a:t>
            </a:r>
          </a:p>
          <a:p>
            <a:pPr marL="914400" lvl="0" indent="-228600">
              <a:buClr>
                <a:schemeClr val="tx1">
                  <a:lumMod val="50000"/>
                  <a:lumOff val="50000"/>
                </a:schemeClr>
              </a:buClr>
            </a:pPr>
            <a:r>
              <a:rPr lang="en-AU" dirty="0">
                <a:latin typeface="" pitchFamily="16"/>
              </a:rPr>
              <a:t> Is fair and designed to take into account students diverse educational and cultural backgrounds  </a:t>
            </a:r>
          </a:p>
          <a:p>
            <a:pPr marL="914400" lvl="0" indent="-228600">
              <a:buNone/>
            </a:pPr>
            <a:endParaRPr lang="en-AU" dirty="0">
              <a:latin typeface="" pitchFamily="16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81000" y="344435"/>
            <a:ext cx="8381260" cy="1077218"/>
          </a:xfrm>
        </p:spPr>
        <p:txBody>
          <a:bodyPr wrap="square" lIns="91440" tIns="45720" rIns="91440" bIns="4572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AU" dirty="0"/>
              <a:t>Key practices that reflect philosophy</a:t>
            </a:r>
          </a:p>
        </p:txBody>
      </p:sp>
    </p:spTree>
    <p:extLst>
      <p:ext uri="{BB962C8B-B14F-4D97-AF65-F5344CB8AC3E}">
        <p14:creationId xmlns:p14="http://schemas.microsoft.com/office/powerpoint/2010/main" val="9724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251520" y="1850839"/>
            <a:ext cx="6900137" cy="4401205"/>
          </a:xfrm>
        </p:spPr>
        <p:txBody>
          <a:bodyPr wrap="square" lIns="91440" tIns="45720" rIns="91440" bIns="45720">
            <a:spAutoFit/>
          </a:bodyPr>
          <a:lstStyle>
            <a:defPPr marL="447479" marR="0" lvl="0" indent="-447479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None/>
              <a:tabLst>
                <a:tab pos="466560" algn="l"/>
                <a:tab pos="1380959" algn="l"/>
                <a:tab pos="2295360" algn="l"/>
                <a:tab pos="3209760" algn="l"/>
                <a:tab pos="4124160" algn="l"/>
                <a:tab pos="5038560" algn="l"/>
                <a:tab pos="5952960" algn="l"/>
                <a:tab pos="6867360" algn="l"/>
                <a:tab pos="7781760" algn="l"/>
                <a:tab pos="8696160" algn="l"/>
                <a:tab pos="9610560" algn="l"/>
              </a:tabLst>
              <a:defRPr lang="en-AU" sz="32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defPPr>
            <a:lvl1pPr marL="447479" marR="0" lvl="0" indent="-447479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466560" algn="l"/>
                <a:tab pos="1380959" algn="l"/>
                <a:tab pos="2295360" algn="l"/>
                <a:tab pos="3209760" algn="l"/>
                <a:tab pos="4124160" algn="l"/>
                <a:tab pos="5038560" algn="l"/>
                <a:tab pos="5952960" algn="l"/>
                <a:tab pos="6867360" algn="l"/>
                <a:tab pos="7781760" algn="l"/>
                <a:tab pos="8696160" algn="l"/>
                <a:tab pos="9610560" algn="l"/>
              </a:tabLst>
              <a:defRPr lang="en-AU" sz="32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1pPr>
            <a:lvl2pPr marL="888839" marR="0" lvl="1" indent="-4399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999933"/>
              </a:buClr>
              <a:buSzPct val="65000"/>
              <a:buFont typeface="Wingdings" pitchFamily="2"/>
              <a:buChar char=""/>
              <a:tabLst>
                <a:tab pos="25200" algn="l"/>
                <a:tab pos="939600" algn="l"/>
                <a:tab pos="1853999" algn="l"/>
                <a:tab pos="2768400" algn="l"/>
                <a:tab pos="3682799" algn="l"/>
                <a:tab pos="4597200" algn="l"/>
                <a:tab pos="5511600" algn="l"/>
                <a:tab pos="6426000" algn="l"/>
                <a:tab pos="7340400" algn="l"/>
                <a:tab pos="8254800" algn="l"/>
                <a:tab pos="9169200" algn="l"/>
              </a:tabLst>
              <a:defRPr lang="en-AU" sz="28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2pPr>
            <a:lvl3pPr marL="1293480" marR="0" lvl="2" indent="-403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534960" algn="l"/>
                <a:tab pos="1449360" algn="l"/>
                <a:tab pos="2363760" algn="l"/>
                <a:tab pos="3278160" algn="l"/>
                <a:tab pos="4192559" algn="l"/>
                <a:tab pos="5106960" algn="l"/>
                <a:tab pos="6021360" algn="l"/>
                <a:tab pos="6935759" algn="l"/>
                <a:tab pos="7850160" algn="l"/>
                <a:tab pos="8764560" algn="l"/>
              </a:tabLst>
              <a:defRPr lang="en-AU" sz="24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3pPr>
            <a:lvl4pPr marL="1680840" marR="0" lvl="3" indent="-3855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9933"/>
              </a:buClr>
              <a:buSzPct val="75000"/>
              <a:buFont typeface="Wingdings" pitchFamily="2"/>
              <a:buChar char=""/>
              <a:tabLst>
                <a:tab pos="147600" algn="l"/>
                <a:tab pos="1062000" algn="l"/>
                <a:tab pos="1976400" algn="l"/>
                <a:tab pos="2890800" algn="l"/>
                <a:tab pos="3805200" algn="l"/>
                <a:tab pos="4719600" algn="l"/>
                <a:tab pos="5634000" algn="l"/>
                <a:tab pos="6548400" algn="l"/>
                <a:tab pos="7462800" algn="l"/>
                <a:tab pos="837720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4pPr>
            <a:lvl5pPr marL="2069999" marR="0" lvl="4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5pPr>
            <a:lvl6pPr marL="2069999" marR="0" lvl="5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6pPr>
            <a:lvl7pPr marL="2069999" marR="0" lvl="6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7pPr>
            <a:lvl8pPr marL="2069999" marR="0" lvl="7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8pPr>
            <a:lvl9pPr marL="2069999" marR="0" lvl="8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9pPr>
          </a:lstStyle>
          <a:p>
            <a:pPr marL="180975" lvl="0" indent="-180975"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2600" dirty="0">
                <a:latin typeface="" pitchFamily="16"/>
              </a:rPr>
              <a:t> Working from manageable levels to gradually harder with support.</a:t>
            </a:r>
          </a:p>
          <a:p>
            <a:pPr marL="180975" lvl="0" indent="-180975"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2600" dirty="0">
                <a:latin typeface="" pitchFamily="16"/>
              </a:rPr>
              <a:t> Allowing students to resubmit assignments so they can learn by addressing problems</a:t>
            </a:r>
          </a:p>
          <a:p>
            <a:pPr marL="180975" lvl="0" indent="-180975">
              <a:buClr>
                <a:schemeClr val="tx1">
                  <a:lumMod val="65000"/>
                  <a:lumOff val="35000"/>
                </a:schemeClr>
              </a:buClr>
            </a:pPr>
            <a:r>
              <a:rPr lang="en-AU" sz="2600" dirty="0">
                <a:latin typeface="" pitchFamily="16"/>
              </a:rPr>
              <a:t> Understand that for some students reaching the bare minimum standard by the end of the units will represent significant progress</a:t>
            </a:r>
          </a:p>
          <a:p>
            <a:pPr marL="180975" lvl="0" indent="-180975">
              <a:buClr>
                <a:schemeClr val="tx1">
                  <a:lumMod val="65000"/>
                  <a:lumOff val="35000"/>
                </a:schemeClr>
              </a:buClr>
            </a:pPr>
            <a:endParaRPr lang="en-AU" sz="2600" dirty="0">
              <a:latin typeface="" pitchFamily="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60648"/>
            <a:ext cx="8411760" cy="10692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447479" marR="0" lvl="0" indent="-447479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None/>
              <a:tabLst>
                <a:tab pos="466560" algn="l"/>
                <a:tab pos="1380959" algn="l"/>
                <a:tab pos="2295360" algn="l"/>
                <a:tab pos="3209760" algn="l"/>
                <a:tab pos="4124160" algn="l"/>
                <a:tab pos="5038560" algn="l"/>
                <a:tab pos="5952960" algn="l"/>
                <a:tab pos="6867360" algn="l"/>
                <a:tab pos="7781760" algn="l"/>
                <a:tab pos="8696160" algn="l"/>
                <a:tab pos="9610560" algn="l"/>
              </a:tabLst>
              <a:defRPr lang="en-AU" sz="32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defPPr>
            <a:lvl1pPr marL="447479" marR="0" lvl="0" indent="-447479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466560" algn="l"/>
                <a:tab pos="1380959" algn="l"/>
                <a:tab pos="2295360" algn="l"/>
                <a:tab pos="3209760" algn="l"/>
                <a:tab pos="4124160" algn="l"/>
                <a:tab pos="5038560" algn="l"/>
                <a:tab pos="5952960" algn="l"/>
                <a:tab pos="6867360" algn="l"/>
                <a:tab pos="7781760" algn="l"/>
                <a:tab pos="8696160" algn="l"/>
                <a:tab pos="9610560" algn="l"/>
              </a:tabLst>
              <a:defRPr lang="en-AU" sz="32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1pPr>
            <a:lvl2pPr marL="888839" marR="0" lvl="1" indent="-43992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999933"/>
              </a:buClr>
              <a:buSzPct val="65000"/>
              <a:buFont typeface="Wingdings" pitchFamily="2"/>
              <a:buChar char=""/>
              <a:tabLst>
                <a:tab pos="25200" algn="l"/>
                <a:tab pos="939600" algn="l"/>
                <a:tab pos="1853999" algn="l"/>
                <a:tab pos="2768400" algn="l"/>
                <a:tab pos="3682799" algn="l"/>
                <a:tab pos="4597200" algn="l"/>
                <a:tab pos="5511600" algn="l"/>
                <a:tab pos="6426000" algn="l"/>
                <a:tab pos="7340400" algn="l"/>
                <a:tab pos="8254800" algn="l"/>
                <a:tab pos="9169200" algn="l"/>
              </a:tabLst>
              <a:defRPr lang="en-AU" sz="28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2pPr>
            <a:lvl3pPr marL="1293480" marR="0" lvl="2" indent="-4032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534960" algn="l"/>
                <a:tab pos="1449360" algn="l"/>
                <a:tab pos="2363760" algn="l"/>
                <a:tab pos="3278160" algn="l"/>
                <a:tab pos="4192559" algn="l"/>
                <a:tab pos="5106960" algn="l"/>
                <a:tab pos="6021360" algn="l"/>
                <a:tab pos="6935759" algn="l"/>
                <a:tab pos="7850160" algn="l"/>
                <a:tab pos="8764560" algn="l"/>
              </a:tabLst>
              <a:defRPr lang="en-AU" sz="24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3pPr>
            <a:lvl4pPr marL="1680840" marR="0" lvl="3" indent="-3855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999933"/>
              </a:buClr>
              <a:buSzPct val="75000"/>
              <a:buFont typeface="Wingdings" pitchFamily="2"/>
              <a:buChar char=""/>
              <a:tabLst>
                <a:tab pos="147600" algn="l"/>
                <a:tab pos="1062000" algn="l"/>
                <a:tab pos="1976400" algn="l"/>
                <a:tab pos="2890800" algn="l"/>
                <a:tab pos="3805200" algn="l"/>
                <a:tab pos="4719600" algn="l"/>
                <a:tab pos="5634000" algn="l"/>
                <a:tab pos="6548400" algn="l"/>
                <a:tab pos="7462800" algn="l"/>
                <a:tab pos="837720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4pPr>
            <a:lvl5pPr marL="2069999" marR="0" lvl="4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5pPr>
            <a:lvl6pPr marL="2069999" marR="0" lvl="5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6pPr>
            <a:lvl7pPr marL="2069999" marR="0" lvl="6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7pPr>
            <a:lvl8pPr marL="2069999" marR="0" lvl="7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8pPr>
            <a:lvl9pPr marL="2069999" marR="0" lvl="8" indent="-38736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Wingdings" pitchFamily="2"/>
              <a:buChar char=""/>
              <a:tabLst>
                <a:tab pos="672840" algn="l"/>
                <a:tab pos="1587240" algn="l"/>
                <a:tab pos="2501640" algn="l"/>
                <a:tab pos="3416040" algn="l"/>
                <a:tab pos="4330440" algn="l"/>
                <a:tab pos="5244840" algn="l"/>
                <a:tab pos="6159240" algn="l"/>
                <a:tab pos="7073640" algn="l"/>
                <a:tab pos="7988040" algn="l"/>
              </a:tabLst>
              <a:defRPr lang="en-AU" sz="2000" b="0" i="0" u="none" strike="noStrike" baseline="0">
                <a:ln>
                  <a:noFill/>
                </a:ln>
                <a:solidFill>
                  <a:srgbClr val="292929"/>
                </a:solidFill>
                <a:latin typeface="Arial" pitchFamily="2"/>
                <a:ea typeface="SimSun" pitchFamily="2"/>
                <a:cs typeface="Mangal" pitchFamily="2"/>
              </a:defRPr>
            </a:lvl9pPr>
          </a:lstStyle>
          <a:p>
            <a:pPr marL="268288" marR="0" lvl="0" indent="-180975">
              <a:buNone/>
            </a:pPr>
            <a:r>
              <a:rPr lang="en-AU" sz="4000" dirty="0">
                <a:solidFill>
                  <a:schemeClr val="bg1"/>
                </a:solidFill>
                <a:latin typeface="" pitchFamily="16"/>
              </a:rPr>
              <a:t>We scaffold students learning by:</a:t>
            </a:r>
          </a:p>
        </p:txBody>
      </p:sp>
      <p:pic>
        <p:nvPicPr>
          <p:cNvPr id="1026" name="Picture 2" descr="https://encrypted-tbn0.gstatic.com/images?q=tbn:ANd9GcRvUHgOr0jT1CDk1bIxuriq9f85mdEqWOibSV8JIbAuEJiYRuJwk4xeOfm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7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74112"/>
            <a:ext cx="8407893" cy="5195248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en-AU" b="1" dirty="0"/>
          </a:p>
          <a:p>
            <a:pPr marL="45720" indent="0">
              <a:buNone/>
            </a:pPr>
            <a:endParaRPr lang="en-AU" b="1" dirty="0"/>
          </a:p>
          <a:p>
            <a:pPr marL="45720" indent="0">
              <a:buNone/>
            </a:pPr>
            <a:endParaRPr lang="en-AU" b="1" dirty="0"/>
          </a:p>
          <a:p>
            <a:pPr marL="45720" indent="0">
              <a:buNone/>
            </a:pPr>
            <a:endParaRPr lang="en-AU" b="1" dirty="0"/>
          </a:p>
          <a:p>
            <a:pPr marL="45720" indent="0">
              <a:buNone/>
            </a:pPr>
            <a:endParaRPr lang="en-AU" b="1" dirty="0"/>
          </a:p>
          <a:p>
            <a:pPr marL="45720" indent="0">
              <a:buNone/>
            </a:pPr>
            <a:endParaRPr lang="en-AU" b="1" dirty="0"/>
          </a:p>
          <a:p>
            <a:pPr marL="45720" indent="0">
              <a:buNone/>
            </a:pPr>
            <a:endParaRPr lang="en-AU" sz="2600" b="1" dirty="0"/>
          </a:p>
          <a:p>
            <a:pPr marL="45720" indent="0">
              <a:buNone/>
            </a:pPr>
            <a:r>
              <a:rPr lang="en-AU" sz="2800" b="1" dirty="0"/>
              <a:t>A supportive, flexible and development approach</a:t>
            </a:r>
          </a:p>
          <a:p>
            <a:pPr marL="45720" indent="0">
              <a:buNone/>
            </a:pPr>
            <a:r>
              <a:rPr lang="en-AU" sz="2800" dirty="0">
                <a:hlinkClick r:id="rId2"/>
              </a:rPr>
              <a:t>http://learnline.cdu.edu.au/commonunits/students.html</a:t>
            </a:r>
            <a:endParaRPr lang="en-AU" sz="2800" dirty="0"/>
          </a:p>
          <a:p>
            <a:pPr marL="45720" indent="0">
              <a:buNone/>
            </a:pPr>
            <a:endParaRPr lang="en-AU" sz="2800" dirty="0"/>
          </a:p>
          <a:p>
            <a:pPr marL="45720" indent="0">
              <a:buNone/>
            </a:pPr>
            <a:r>
              <a:rPr lang="en-AU" sz="2800" b="1" dirty="0"/>
              <a:t>Student administration consistent with our philosophy </a:t>
            </a:r>
            <a:r>
              <a:rPr lang="en-AU" sz="2800" dirty="0">
                <a:hlinkClick r:id="rId3"/>
              </a:rPr>
              <a:t>http://learnline.cdu.edu.au/commonunits/managing.html</a:t>
            </a:r>
            <a:endParaRPr lang="en-AU" sz="2800" dirty="0"/>
          </a:p>
          <a:p>
            <a:pPr marL="45720" indent="0">
              <a:buNone/>
            </a:pPr>
            <a:endParaRPr lang="en-AU" sz="2800" dirty="0"/>
          </a:p>
          <a:p>
            <a:pPr marL="45720" indent="0">
              <a:buNone/>
            </a:pPr>
            <a:r>
              <a:rPr lang="en-AU" sz="2800" b="1" dirty="0"/>
              <a:t>Clear expectations of staff for best practice learning and teaching </a:t>
            </a:r>
            <a:r>
              <a:rPr lang="en-AU" sz="2800" dirty="0">
                <a:hlinkClick r:id="rId4"/>
              </a:rPr>
              <a:t>http://learnline.cdu.edu.au/commonunits/teaching.html</a:t>
            </a:r>
            <a:endParaRPr lang="en-AU" sz="2800" dirty="0"/>
          </a:p>
          <a:p>
            <a:pPr marL="45720" indent="0">
              <a:buNone/>
            </a:pPr>
            <a:endParaRPr lang="en-A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979" y="1268760"/>
            <a:ext cx="22288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Encapsulating these principles</a:t>
            </a:r>
          </a:p>
        </p:txBody>
      </p:sp>
    </p:spTree>
    <p:extLst>
      <p:ext uri="{BB962C8B-B14F-4D97-AF65-F5344CB8AC3E}">
        <p14:creationId xmlns:p14="http://schemas.microsoft.com/office/powerpoint/2010/main" val="323985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05952" cy="1413360"/>
          </a:xfrm>
        </p:spPr>
        <p:txBody>
          <a:bodyPr/>
          <a:lstStyle/>
          <a:p>
            <a:pPr algn="l"/>
            <a:r>
              <a:rPr lang="en-AU" dirty="0"/>
              <a:t>Our Learning and teaching approach is underpinned by: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661160" cy="411515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374"/>
              </a:spcBef>
              <a:buClrTx/>
              <a:buSz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AU" sz="3900" b="1" dirty="0"/>
              <a:t>Authentic, Experiential and Collaborative pedagogy </a:t>
            </a:r>
            <a:r>
              <a:rPr lang="en-AU" sz="3900" dirty="0"/>
              <a:t>so …</a:t>
            </a:r>
          </a:p>
          <a:p>
            <a:pPr marL="0" indent="0">
              <a:spcBef>
                <a:spcPts val="374"/>
              </a:spcBef>
              <a:buClrTx/>
              <a:buSz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AU" sz="3900" dirty="0"/>
          </a:p>
          <a:p>
            <a:pPr marL="0" indent="0">
              <a:spcBef>
                <a:spcPts val="374"/>
              </a:spcBef>
              <a:buClrTx/>
              <a:buSz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AU" sz="3200" dirty="0"/>
              <a:t>Learning experiences should consider students learning styles </a:t>
            </a:r>
            <a:r>
              <a:rPr lang="en-AU" sz="3200" dirty="0" smtClean="0"/>
              <a:t>and backgrounds</a:t>
            </a:r>
            <a:r>
              <a:rPr lang="en-AU" sz="3200" dirty="0"/>
              <a:t>, and facilitate learning through authentic, meaningful and purposeful collaboration with peers and teachers.</a:t>
            </a:r>
          </a:p>
          <a:p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8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556792"/>
            <a:ext cx="8407893" cy="44074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AU" sz="6000" i="1" dirty="0">
                <a:solidFill>
                  <a:srgbClr val="C00000"/>
                </a:solidFill>
              </a:rPr>
              <a:t>collaborative experiential </a:t>
            </a:r>
          </a:p>
          <a:p>
            <a:pPr marL="45720" indent="0" algn="ctr">
              <a:buNone/>
            </a:pPr>
            <a:r>
              <a:rPr lang="en-AU" sz="6000" i="1" dirty="0">
                <a:solidFill>
                  <a:srgbClr val="C00000"/>
                </a:solidFill>
              </a:rPr>
              <a:t>authentic </a:t>
            </a:r>
          </a:p>
          <a:p>
            <a:pPr marL="45720" indent="0" algn="ctr">
              <a:buNone/>
            </a:pPr>
            <a:r>
              <a:rPr lang="en-AU" sz="6000" i="1" dirty="0">
                <a:solidFill>
                  <a:srgbClr val="C00000"/>
                </a:solidFill>
              </a:rPr>
              <a:t>student focussed </a:t>
            </a:r>
          </a:p>
          <a:p>
            <a:pPr marL="45720" indent="0" algn="ctr">
              <a:buNone/>
            </a:pPr>
            <a:r>
              <a:rPr lang="en-AU" sz="6000" i="1" dirty="0">
                <a:solidFill>
                  <a:srgbClr val="C00000"/>
                </a:solidFill>
              </a:rPr>
              <a:t>Enquiry based</a:t>
            </a:r>
            <a:endParaRPr lang="en-AU" sz="6000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does this really mean?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18BC131-0A96-4559-ADB6-34C36DDDF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92193"/>
            <a:ext cx="1491413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559304"/>
            <a:ext cx="8407893" cy="5328591"/>
          </a:xfrm>
        </p:spPr>
        <p:txBody>
          <a:bodyPr>
            <a:normAutofit fontScale="55000" lnSpcReduction="20000"/>
          </a:bodyPr>
          <a:lstStyle/>
          <a:p>
            <a:r>
              <a:rPr lang="en-AU" sz="3600" i="1" dirty="0">
                <a:solidFill>
                  <a:srgbClr val="C00000"/>
                </a:solidFill>
              </a:rPr>
              <a:t>Collaborative - </a:t>
            </a:r>
            <a:r>
              <a:rPr lang="en-AU" sz="3600" dirty="0"/>
              <a:t>term for a variety of approaches in education that involve joint intellectual effort by students or students and teachers.</a:t>
            </a:r>
          </a:p>
          <a:p>
            <a:endParaRPr lang="en-AU" sz="3600" dirty="0"/>
          </a:p>
          <a:p>
            <a:r>
              <a:rPr lang="en-AU" sz="3600" i="1" dirty="0">
                <a:solidFill>
                  <a:srgbClr val="C00000"/>
                </a:solidFill>
              </a:rPr>
              <a:t> Experiential - </a:t>
            </a:r>
            <a:r>
              <a:rPr lang="en-AU" sz="3600" dirty="0"/>
              <a:t>is the process of making meaning from direct experience, i.e., "learning from experience“ – that includes sufficient experience/</a:t>
            </a:r>
            <a:r>
              <a:rPr lang="en-AU" sz="3600" b="1" dirty="0"/>
              <a:t>practice</a:t>
            </a:r>
            <a:r>
              <a:rPr lang="en-AU" sz="3600" dirty="0"/>
              <a:t> to master skills)</a:t>
            </a:r>
          </a:p>
          <a:p>
            <a:endParaRPr lang="en-AU" sz="3600" i="1" dirty="0">
              <a:solidFill>
                <a:srgbClr val="C00000"/>
              </a:solidFill>
            </a:endParaRPr>
          </a:p>
          <a:p>
            <a:r>
              <a:rPr lang="en-AU" sz="3600" i="1" dirty="0">
                <a:solidFill>
                  <a:srgbClr val="C00000"/>
                </a:solidFill>
              </a:rPr>
              <a:t>Authentic - </a:t>
            </a:r>
            <a:r>
              <a:rPr lang="en-AU" sz="3600" dirty="0"/>
              <a:t>real life learning that encourages students to create a tangible, useful product to be shared with their world.</a:t>
            </a:r>
          </a:p>
          <a:p>
            <a:endParaRPr lang="en-AU" sz="3600" i="1" dirty="0">
              <a:solidFill>
                <a:srgbClr val="C00000"/>
              </a:solidFill>
            </a:endParaRPr>
          </a:p>
          <a:p>
            <a:r>
              <a:rPr lang="en-AU" sz="3600" i="1" dirty="0">
                <a:solidFill>
                  <a:srgbClr val="C00000"/>
                </a:solidFill>
              </a:rPr>
              <a:t>Student </a:t>
            </a:r>
            <a:r>
              <a:rPr lang="en-AU" sz="3600" i="1" dirty="0" err="1">
                <a:solidFill>
                  <a:srgbClr val="C00000"/>
                </a:solidFill>
              </a:rPr>
              <a:t>centered</a:t>
            </a:r>
            <a:r>
              <a:rPr lang="en-AU" sz="3600" i="1" dirty="0">
                <a:solidFill>
                  <a:srgbClr val="C00000"/>
                </a:solidFill>
              </a:rPr>
              <a:t> - </a:t>
            </a:r>
            <a:r>
              <a:rPr lang="en-AU" sz="3600" dirty="0"/>
              <a:t>is focused on each student's interests, abilities, and learning styles, placing the teacher as a facilitator of learning. </a:t>
            </a:r>
          </a:p>
          <a:p>
            <a:endParaRPr lang="en-AU" sz="3600" dirty="0"/>
          </a:p>
          <a:p>
            <a:r>
              <a:rPr lang="en-AU" sz="3600" dirty="0">
                <a:solidFill>
                  <a:srgbClr val="C00000"/>
                </a:solidFill>
              </a:rPr>
              <a:t>Enquiry based </a:t>
            </a:r>
            <a:r>
              <a:rPr lang="en-AU" sz="3600" dirty="0"/>
              <a:t>- starts by posing questions, problems or scenarios to be resolved-- rather than simply presenting established facts or assuming a passive path to knowledge. </a:t>
            </a:r>
          </a:p>
          <a:p>
            <a:endParaRPr lang="en-AU" sz="3200" i="1" dirty="0">
              <a:solidFill>
                <a:srgbClr val="C00000"/>
              </a:solidFill>
            </a:endParaRP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40905"/>
          </a:xfrm>
        </p:spPr>
        <p:txBody>
          <a:bodyPr/>
          <a:lstStyle/>
          <a:p>
            <a:r>
              <a:rPr lang="en-AU" sz="5400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6980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A9AF16D-6557-4373-A204-384487063C8C}"/>
              </a:ext>
            </a:extLst>
          </p:cNvPr>
          <p:cNvSpPr/>
          <p:nvPr/>
        </p:nvSpPr>
        <p:spPr>
          <a:xfrm>
            <a:off x="5436096" y="7029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000" dirty="0"/>
              <a:t>From: http://www.qub.ac.uk/directorates/media/Media,249724,en.jpg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B382D3F-60EF-43A6-8CD6-C96CD94C9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4" y="1531186"/>
            <a:ext cx="7056784" cy="53268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="" xmlns:a16="http://schemas.microsoft.com/office/drawing/2014/main" id="{8C78B3A8-94FF-494B-9161-5842DD83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Cycle </a:t>
            </a:r>
            <a:r>
              <a:rPr lang="en-AU" dirty="0"/>
              <a:t>of enquiry based </a:t>
            </a:r>
            <a:r>
              <a:rPr lang="en-AU" dirty="0" smtClean="0"/>
              <a:t>learning in CU workshops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8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AU" sz="2800" dirty="0"/>
          </a:p>
          <a:p>
            <a:r>
              <a:rPr lang="en-AU" sz="3200" dirty="0"/>
              <a:t>What was your experience of </a:t>
            </a:r>
            <a:r>
              <a:rPr lang="en-AU" sz="3200" dirty="0" err="1"/>
              <a:t>uni</a:t>
            </a:r>
            <a:r>
              <a:rPr lang="en-AU" sz="3200" dirty="0"/>
              <a:t> </a:t>
            </a:r>
            <a:r>
              <a:rPr lang="en-AU" sz="3200" dirty="0" smtClean="0"/>
              <a:t>as a </a:t>
            </a:r>
            <a:r>
              <a:rPr lang="en-AU" sz="3200" dirty="0"/>
              <a:t>first year student?</a:t>
            </a:r>
          </a:p>
          <a:p>
            <a:endParaRPr lang="en-AU" sz="3200" dirty="0"/>
          </a:p>
          <a:p>
            <a:r>
              <a:rPr lang="en-AU" sz="3200" dirty="0"/>
              <a:t> What was the student cohort like, environment, teaching?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experience?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622476"/>
            <a:ext cx="1714500" cy="1706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6215671"/>
            <a:ext cx="182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From: </a:t>
            </a:r>
            <a:r>
              <a:rPr lang="en-AU" sz="1200" dirty="0">
                <a:hlinkClick r:id="rId4"/>
              </a:rPr>
              <a:t>www.cps.k12.in.us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526717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BF5FE1C-1366-428A-93EA-1FE9748F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407408"/>
          </a:xfrm>
        </p:spPr>
        <p:txBody>
          <a:bodyPr>
            <a:normAutofit/>
          </a:bodyPr>
          <a:lstStyle/>
          <a:p>
            <a:r>
              <a:rPr lang="en-AU" sz="2400" dirty="0"/>
              <a:t>Some student comments – S.1 2017</a:t>
            </a:r>
          </a:p>
          <a:p>
            <a:r>
              <a:rPr lang="en-AU" sz="2400" dirty="0"/>
              <a:t>Read the account of Zoe’s class room and identify the practices encouraged students:</a:t>
            </a:r>
          </a:p>
          <a:p>
            <a:r>
              <a:rPr lang="en-AU" sz="2400" dirty="0"/>
              <a:t>Feeling of inclusivity</a:t>
            </a:r>
          </a:p>
          <a:p>
            <a:r>
              <a:rPr lang="en-AU" sz="2400" dirty="0"/>
              <a:t>Trust in themselves, the teacher and each other</a:t>
            </a:r>
          </a:p>
          <a:p>
            <a:r>
              <a:rPr lang="en-AU" sz="2400" dirty="0"/>
              <a:t>Motivation and engagement</a:t>
            </a:r>
          </a:p>
          <a:p>
            <a:r>
              <a:rPr lang="en-AU" sz="2400" dirty="0"/>
              <a:t>Collaboration</a:t>
            </a:r>
          </a:p>
          <a:p>
            <a:r>
              <a:rPr lang="en-AU" sz="2400" dirty="0"/>
              <a:t>Confidence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E3E7A85-DE03-4E59-AAB7-E3B1D76ED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Building mutual respect, Engagement and successful learning </a:t>
            </a:r>
            <a:r>
              <a:rPr lang="en-AU" sz="2400" dirty="0"/>
              <a:t>(H0dson, 2017)</a:t>
            </a:r>
          </a:p>
        </p:txBody>
      </p:sp>
      <p:sp>
        <p:nvSpPr>
          <p:cNvPr id="4" name="AutoShape 2" descr="Image result for engaged students">
            <a:extLst>
              <a:ext uri="{FF2B5EF4-FFF2-40B4-BE49-F238E27FC236}">
                <a16:creationId xmlns="" xmlns:a16="http://schemas.microsoft.com/office/drawing/2014/main" id="{5AD34DB9-3140-40C7-9828-192EE2C7FB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4" descr="Image result for engaged students">
            <a:extLst>
              <a:ext uri="{FF2B5EF4-FFF2-40B4-BE49-F238E27FC236}">
                <a16:creationId xmlns="" xmlns:a16="http://schemas.microsoft.com/office/drawing/2014/main" id="{1D8F0D8C-92ED-4F7D-AFDD-F85C297354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6" descr="Image result for engaged students">
            <a:extLst>
              <a:ext uri="{FF2B5EF4-FFF2-40B4-BE49-F238E27FC236}">
                <a16:creationId xmlns="" xmlns:a16="http://schemas.microsoft.com/office/drawing/2014/main" id="{0DD38A99-84DB-4162-B55F-03080F6FA8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A382976-469E-4832-96F3-2EF5FA3A6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1" y="4050309"/>
            <a:ext cx="3275856" cy="2183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2E859AA-869B-47E4-97AB-109CA131C8A9}"/>
              </a:ext>
            </a:extLst>
          </p:cNvPr>
          <p:cNvSpPr txBox="1"/>
          <p:nvPr/>
        </p:nvSpPr>
        <p:spPr>
          <a:xfrm flipH="1">
            <a:off x="5166853" y="6234213"/>
            <a:ext cx="2861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From: District Administration Magazine</a:t>
            </a:r>
          </a:p>
        </p:txBody>
      </p:sp>
    </p:spTree>
    <p:extLst>
      <p:ext uri="{BB962C8B-B14F-4D97-AF65-F5344CB8AC3E}">
        <p14:creationId xmlns:p14="http://schemas.microsoft.com/office/powerpoint/2010/main" val="303065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2D4E368-1F14-4977-B238-1342B20CA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1719070"/>
            <a:ext cx="8537372" cy="4878281"/>
          </a:xfrm>
        </p:spPr>
        <p:txBody>
          <a:bodyPr>
            <a:normAutofit fontScale="92500" lnSpcReduction="20000"/>
          </a:bodyPr>
          <a:lstStyle/>
          <a:p>
            <a:r>
              <a:rPr lang="en-AU" sz="2600" dirty="0"/>
              <a:t>Greet students warmly as they arrived?</a:t>
            </a:r>
          </a:p>
          <a:p>
            <a:r>
              <a:rPr lang="en-AU" sz="2600" dirty="0"/>
              <a:t>Outline the purpose and focus of the class?</a:t>
            </a:r>
          </a:p>
          <a:p>
            <a:r>
              <a:rPr lang="en-AU" sz="2600" dirty="0"/>
              <a:t>Facilitate students engagement?</a:t>
            </a:r>
          </a:p>
          <a:p>
            <a:r>
              <a:rPr lang="en-AU" sz="2600" dirty="0"/>
              <a:t>Encourage all students to participate in discussions?</a:t>
            </a:r>
          </a:p>
          <a:p>
            <a:r>
              <a:rPr lang="en-AU" sz="2600" dirty="0"/>
              <a:t>Give sufficient time for answers?</a:t>
            </a:r>
          </a:p>
          <a:p>
            <a:r>
              <a:rPr lang="en-AU" sz="2600" dirty="0"/>
              <a:t>Link together ideas?</a:t>
            </a:r>
          </a:p>
          <a:p>
            <a:r>
              <a:rPr lang="en-AU" sz="2600" dirty="0"/>
              <a:t>Maintain a calm, supportive presence ?</a:t>
            </a:r>
          </a:p>
          <a:p>
            <a:r>
              <a:rPr lang="en-AU" sz="2600" dirty="0"/>
              <a:t>Encourage support, equality and inclusiveness through my actions, words and body language?</a:t>
            </a:r>
          </a:p>
          <a:p>
            <a:r>
              <a:rPr lang="en-AU" sz="2600" dirty="0"/>
              <a:t>Observe, reflect on how students were responding to throughout the class and make adjustments accordingly?</a:t>
            </a:r>
          </a:p>
          <a:p>
            <a:endParaRPr lang="en-AU" sz="2600" dirty="0"/>
          </a:p>
          <a:p>
            <a:r>
              <a:rPr lang="en-AU" sz="1600" dirty="0"/>
              <a:t>Adapted from: Hodson 2017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903B6F2E-B7DB-42F1-B0ED-68F1AA91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Reflecting on positive affect in the classroom – Did I?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027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ea time">
            <a:extLst>
              <a:ext uri="{FF2B5EF4-FFF2-40B4-BE49-F238E27FC236}">
                <a16:creationId xmlns="" xmlns:a16="http://schemas.microsoft.com/office/drawing/2014/main" id="{3CEF6C08-7672-4074-9779-DAFDF5945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21" y="2132856"/>
            <a:ext cx="2919958" cy="30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3" y="1628800"/>
            <a:ext cx="5576362" cy="4824536"/>
          </a:xfrm>
        </p:spPr>
        <p:txBody>
          <a:bodyPr>
            <a:normAutofit lnSpcReduction="10000"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AU" dirty="0">
                <a:solidFill>
                  <a:schemeClr val="tx1"/>
                </a:solidFill>
              </a:rPr>
              <a:t>Academic texts are highly specialised and dense.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AU" dirty="0">
                <a:solidFill>
                  <a:srgbClr val="C00000"/>
                </a:solidFill>
              </a:rPr>
              <a:t>So,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AU" dirty="0">
                <a:solidFill>
                  <a:schemeClr val="tx1"/>
                </a:solidFill>
              </a:rPr>
              <a:t>Teaching in the Common Units involves teaching students how to recognise how meanings are made in texts.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AU" dirty="0">
                <a:solidFill>
                  <a:srgbClr val="C00000"/>
                </a:solidFill>
              </a:rPr>
              <a:t>Then,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AU" dirty="0">
                <a:solidFill>
                  <a:schemeClr val="tx1"/>
                </a:solidFill>
              </a:rPr>
              <a:t>They can make use of this knowledge in academic tasks. 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75" y="1916832"/>
            <a:ext cx="2920581" cy="2257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/>
            </a:r>
            <a:br>
              <a:rPr lang="en-AU" b="1" dirty="0"/>
            </a:br>
            <a:r>
              <a:rPr lang="en-AU" b="1" dirty="0"/>
              <a:t>Supporting students academic language and literacy development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4455297"/>
            <a:ext cx="4032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http://steve-wheeler.blogspot.com.au/2010/06/scaffolding-or-no-scaffolding.html</a:t>
            </a:r>
          </a:p>
        </p:txBody>
      </p:sp>
    </p:spTree>
    <p:extLst>
      <p:ext uri="{BB962C8B-B14F-4D97-AF65-F5344CB8AC3E}">
        <p14:creationId xmlns:p14="http://schemas.microsoft.com/office/powerpoint/2010/main" val="30339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5343128" cy="4878280"/>
          </a:xfrm>
        </p:spPr>
        <p:txBody>
          <a:bodyPr>
            <a:normAutofit fontScale="77500" lnSpcReduction="20000"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3400" dirty="0">
                <a:solidFill>
                  <a:schemeClr val="tx1"/>
                </a:solidFill>
              </a:rPr>
              <a:t>Learning to read and write academic texts takes time and practice.</a:t>
            </a:r>
          </a:p>
          <a:p>
            <a:pPr marL="45720" indent="0">
              <a:buNone/>
            </a:pPr>
            <a:r>
              <a:rPr lang="en-AU" sz="3400" dirty="0">
                <a:solidFill>
                  <a:srgbClr val="C00000"/>
                </a:solidFill>
              </a:rPr>
              <a:t>So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AU" sz="3400" dirty="0">
                <a:solidFill>
                  <a:schemeClr val="tx1"/>
                </a:solidFill>
              </a:rPr>
              <a:t>Our teaching for first year students and beyond should be seen as </a:t>
            </a:r>
            <a:r>
              <a:rPr lang="en-AU" sz="3400" b="1" dirty="0">
                <a:solidFill>
                  <a:srgbClr val="C00000"/>
                </a:solidFill>
              </a:rPr>
              <a:t>an apprenticeship model </a:t>
            </a:r>
            <a:r>
              <a:rPr lang="en-AU" sz="3400" dirty="0">
                <a:solidFill>
                  <a:schemeClr val="tx1"/>
                </a:solidFill>
              </a:rPr>
              <a:t>– this means scaffolding student learning. </a:t>
            </a:r>
          </a:p>
          <a:p>
            <a:pPr marL="45720" indent="0">
              <a:buNone/>
            </a:pPr>
            <a:r>
              <a:rPr lang="en-AU" sz="3400" dirty="0">
                <a:solidFill>
                  <a:schemeClr val="tx1"/>
                </a:solidFill>
              </a:rPr>
              <a:t>This involves supporting students in the acquisition of literacy, giving students time to practise complex skills. 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An Apprenticeship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82234" y="5720508"/>
            <a:ext cx="33843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http://investingcaffeine.com/tag/bubble/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="" xmlns:a16="http://schemas.microsoft.com/office/drawing/2014/main" id="{E4137727-C4EC-4001-AD07-452FAE49FD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20" y="2852936"/>
            <a:ext cx="2920581" cy="2257263"/>
          </a:xfrm>
        </p:spPr>
      </p:pic>
    </p:spTree>
    <p:extLst>
      <p:ext uri="{BB962C8B-B14F-4D97-AF65-F5344CB8AC3E}">
        <p14:creationId xmlns:p14="http://schemas.microsoft.com/office/powerpoint/2010/main" val="1549145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0B6F65-9C08-4797-B909-64E4A40C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Tying students in knots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165E01-C775-44FC-AEA0-DB0B28354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AU" sz="2400" dirty="0"/>
              <a:t>Here is some string, here is what we want you to do with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F3D5F0D-41D0-4CCF-A3CF-CEB8845F9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96" y="2492896"/>
            <a:ext cx="3238497" cy="26642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D265558-FD06-4FCB-A095-F675F6157937}"/>
              </a:ext>
            </a:extLst>
          </p:cNvPr>
          <p:cNvSpPr txBox="1"/>
          <p:nvPr/>
        </p:nvSpPr>
        <p:spPr>
          <a:xfrm>
            <a:off x="2123728" y="5931017"/>
            <a:ext cx="592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3"/>
              </a:rPr>
              <a:t>https://www.animatedknots.com/bowlinebight/index.php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16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556792"/>
            <a:ext cx="8788892" cy="4569687"/>
          </a:xfrm>
        </p:spPr>
        <p:txBody>
          <a:bodyPr>
            <a:noAutofit/>
          </a:bodyPr>
          <a:lstStyle/>
          <a:p>
            <a:pPr marL="502920" lvl="0" indent="-457200">
              <a:buClrTx/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</a:rPr>
              <a:t>Prepare for reading – discuss the reading content in everyday language and encourage students to draw on what they know already</a:t>
            </a:r>
          </a:p>
          <a:p>
            <a:pPr marL="502920" lvl="0" indent="-457200">
              <a:buClrTx/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</a:rPr>
              <a:t>Create a taxonomy of the structure and key ideas of the text with the students – a visual map of the content </a:t>
            </a:r>
          </a:p>
          <a:p>
            <a:pPr marL="502920" lvl="0" indent="-457200">
              <a:buClrTx/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</a:rPr>
              <a:t>Do a detailed reading of just the relevant sections – unpack key terms, help them identify the important </a:t>
            </a:r>
            <a:r>
              <a:rPr lang="en-AU" sz="2400" dirty="0" smtClean="0">
                <a:solidFill>
                  <a:schemeClr val="tx1"/>
                </a:solidFill>
              </a:rPr>
              <a:t>ideas for their purpose</a:t>
            </a:r>
            <a:endParaRPr lang="en-AU" sz="2400" dirty="0">
              <a:solidFill>
                <a:schemeClr val="tx1"/>
              </a:solidFill>
            </a:endParaRPr>
          </a:p>
          <a:p>
            <a:pPr marL="502920" lvl="0" indent="-457200">
              <a:buClrTx/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</a:rPr>
              <a:t>Extract key ideas and model how to </a:t>
            </a:r>
            <a:endParaRPr lang="en-AU" sz="2400" dirty="0" smtClean="0">
              <a:solidFill>
                <a:schemeClr val="tx1"/>
              </a:solidFill>
            </a:endParaRPr>
          </a:p>
          <a:p>
            <a:pPr marL="45720" lvl="0" indent="0">
              <a:buClrTx/>
              <a:buNone/>
            </a:pPr>
            <a:r>
              <a:rPr lang="en-AU" sz="2400" dirty="0" smtClean="0">
                <a:solidFill>
                  <a:schemeClr val="tx1"/>
                </a:solidFill>
              </a:rPr>
              <a:t>paraphrase these </a:t>
            </a:r>
            <a:r>
              <a:rPr lang="en-AU" sz="2400" dirty="0">
                <a:solidFill>
                  <a:schemeClr val="tx1"/>
                </a:solidFill>
              </a:rPr>
              <a:t>by rewriting as a whole group.</a:t>
            </a:r>
          </a:p>
          <a:p>
            <a:pPr marL="45720" indent="0">
              <a:buNone/>
            </a:pPr>
            <a:endParaRPr lang="en-A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AU" sz="2400" b="1" dirty="0">
                <a:solidFill>
                  <a:schemeClr val="tx1"/>
                </a:solidFill>
              </a:rPr>
              <a:t>Watch out for the workshop on this!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Scaffold reading texts – don’t leave them to struggle and Fail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19617"/>
            <a:ext cx="1728192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95528" y="6121297"/>
            <a:ext cx="4248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http://www.bendigotafe.edu.au/Courses/fees-and-charges/Pages/get-help-with-fees.aspx</a:t>
            </a:r>
          </a:p>
        </p:txBody>
      </p:sp>
    </p:spTree>
    <p:extLst>
      <p:ext uri="{BB962C8B-B14F-4D97-AF65-F5344CB8AC3E}">
        <p14:creationId xmlns:p14="http://schemas.microsoft.com/office/powerpoint/2010/main" val="31911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5554960" cy="440740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AU" b="1" u="sng" dirty="0">
                <a:solidFill>
                  <a:srgbClr val="C00000"/>
                </a:solidFill>
              </a:rPr>
              <a:t>In class</a:t>
            </a:r>
            <a:endParaRPr lang="en-AU" b="1" dirty="0">
              <a:solidFill>
                <a:srgbClr val="C00000"/>
              </a:solidFill>
            </a:endParaRPr>
          </a:p>
          <a:p>
            <a:pPr>
              <a:buClrTx/>
            </a:pPr>
            <a:r>
              <a:rPr lang="en-AU" dirty="0">
                <a:solidFill>
                  <a:schemeClr val="tx1"/>
                </a:solidFill>
              </a:rPr>
              <a:t>Provide a clear overview of a lecture or workshop and what will be covered, and at the end, give a summary of what was covered </a:t>
            </a:r>
          </a:p>
          <a:p>
            <a:pPr>
              <a:buClrTx/>
            </a:pPr>
            <a:r>
              <a:rPr lang="en-AU" dirty="0">
                <a:solidFill>
                  <a:schemeClr val="tx1"/>
                </a:solidFill>
              </a:rPr>
              <a:t>Provide lecture notes and/or power points of key points</a:t>
            </a:r>
          </a:p>
          <a:p>
            <a:pPr>
              <a:buClrTx/>
            </a:pPr>
            <a:r>
              <a:rPr lang="en-AU" dirty="0">
                <a:solidFill>
                  <a:schemeClr val="tx1"/>
                </a:solidFill>
              </a:rPr>
              <a:t>Speak clearly and slowly enough</a:t>
            </a:r>
          </a:p>
          <a:p>
            <a:pPr marL="45720" indent="0">
              <a:buClrTx/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AU" b="1" u="sng" dirty="0">
                <a:solidFill>
                  <a:srgbClr val="C00000"/>
                </a:solidFill>
              </a:rPr>
              <a:t>On-line</a:t>
            </a:r>
          </a:p>
          <a:p>
            <a:pPr>
              <a:buClrTx/>
            </a:pPr>
            <a:r>
              <a:rPr lang="en-AU" dirty="0">
                <a:solidFill>
                  <a:schemeClr val="tx1"/>
                </a:solidFill>
              </a:rPr>
              <a:t>Provide clear visual teaching aids to support lectures or discussions</a:t>
            </a:r>
          </a:p>
          <a:p>
            <a:pPr marL="45720" indent="0">
              <a:buNone/>
            </a:pPr>
            <a:endParaRPr lang="en-AU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/>
            </a:r>
            <a:br>
              <a:rPr lang="en-AU" b="1" dirty="0"/>
            </a:br>
            <a:r>
              <a:rPr lang="en-AU" b="1" dirty="0"/>
              <a:t>Supporting all students in the classroom 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71" y="2348879"/>
            <a:ext cx="2588289" cy="2236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4585672"/>
            <a:ext cx="3816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http://blog.simplek12.com/education/engage-students-online/</a:t>
            </a:r>
          </a:p>
        </p:txBody>
      </p:sp>
    </p:spTree>
    <p:extLst>
      <p:ext uri="{BB962C8B-B14F-4D97-AF65-F5344CB8AC3E}">
        <p14:creationId xmlns:p14="http://schemas.microsoft.com/office/powerpoint/2010/main" val="3139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3D80D07-A9B1-479C-9968-95A8F0B81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AU" sz="2400" b="1" u="sng" dirty="0">
                <a:solidFill>
                  <a:srgbClr val="C00000"/>
                </a:solidFill>
              </a:rPr>
              <a:t>In group discussions</a:t>
            </a:r>
          </a:p>
          <a:p>
            <a:pPr marL="45720" indent="0">
              <a:buNone/>
            </a:pPr>
            <a:endParaRPr lang="en-AU" sz="2400" b="1" dirty="0">
              <a:solidFill>
                <a:srgbClr val="C00000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Give students enough time to organise their thoughts and speak to each other, and record their ideas.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Check to see less confident students have a chance to speak</a:t>
            </a:r>
          </a:p>
          <a:p>
            <a:endParaRPr lang="en-AU" sz="24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en-AU" sz="2400" b="1" u="sng" dirty="0">
                <a:solidFill>
                  <a:srgbClr val="C00000"/>
                </a:solidFill>
              </a:rPr>
              <a:t>In class discussions</a:t>
            </a:r>
            <a:endParaRPr lang="en-AU" sz="2400" b="1" dirty="0">
              <a:solidFill>
                <a:srgbClr val="C00000"/>
              </a:solidFill>
            </a:endParaRPr>
          </a:p>
          <a:p>
            <a:r>
              <a:rPr lang="en-AU" sz="2400" dirty="0">
                <a:solidFill>
                  <a:schemeClr val="tx1"/>
                </a:solidFill>
              </a:rPr>
              <a:t>Summarise what was said, and note down the main points on the board where possible.</a:t>
            </a:r>
          </a:p>
          <a:p>
            <a:endParaRPr lang="en-AU" sz="2400" dirty="0"/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>
              <a:solidFill>
                <a:schemeClr val="tx1"/>
              </a:solidFill>
            </a:endParaRPr>
          </a:p>
          <a:p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6B3CEF4-BBFC-4C86-AFA8-8D0EEF56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All Students in the classroom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A0441E-6EEA-476A-8EE6-AFAAF7A64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82150"/>
            <a:ext cx="2183470" cy="147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1719070"/>
            <a:ext cx="8537372" cy="513892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AU" dirty="0" smtClean="0"/>
              <a:t>1. </a:t>
            </a:r>
            <a:r>
              <a:rPr lang="en-AU" sz="2400" dirty="0" smtClean="0"/>
              <a:t>Facilitates the development of self-assessment (reflection) in learning.</a:t>
            </a:r>
          </a:p>
          <a:p>
            <a:pPr marL="45720" indent="0">
              <a:buNone/>
            </a:pPr>
            <a:r>
              <a:rPr lang="en-AU" sz="2400" dirty="0" smtClean="0"/>
              <a:t>2. Encourages teacher and peer dialogue around learning.</a:t>
            </a:r>
          </a:p>
          <a:p>
            <a:pPr marL="45720" indent="0">
              <a:buNone/>
            </a:pPr>
            <a:r>
              <a:rPr lang="en-AU" sz="2400" dirty="0" smtClean="0"/>
              <a:t>3. Helps clarify what good performance is (goals, criteria, expected standards).</a:t>
            </a:r>
          </a:p>
          <a:p>
            <a:pPr marL="45720" indent="0">
              <a:buNone/>
            </a:pPr>
            <a:r>
              <a:rPr lang="en-AU" sz="2400" dirty="0" smtClean="0"/>
              <a:t>4. Provides opportunities to close the gap between current and desired performance.</a:t>
            </a:r>
          </a:p>
          <a:p>
            <a:pPr marL="45720" indent="0">
              <a:buNone/>
            </a:pPr>
            <a:r>
              <a:rPr lang="en-AU" sz="2400" dirty="0" smtClean="0"/>
              <a:t>5. Delivers high quality information to students about their learning.</a:t>
            </a:r>
          </a:p>
          <a:p>
            <a:pPr marL="45720" indent="0">
              <a:buNone/>
            </a:pPr>
            <a:r>
              <a:rPr lang="en-AU" sz="2400" dirty="0" smtClean="0"/>
              <a:t>6. Encourages positive motivational beliefs and self-esteem.</a:t>
            </a:r>
          </a:p>
          <a:p>
            <a:pPr marL="45720" indent="0">
              <a:buNone/>
            </a:pPr>
            <a:r>
              <a:rPr lang="en-AU" sz="2400" dirty="0" smtClean="0"/>
              <a:t>7. Provides information to teachers that can be used to help shape the teaching</a:t>
            </a:r>
          </a:p>
          <a:p>
            <a:pPr marL="4572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assessment </a:t>
            </a:r>
            <a:r>
              <a:rPr lang="en-AU" sz="2800" dirty="0"/>
              <a:t>and </a:t>
            </a:r>
            <a:r>
              <a:rPr lang="en-AU" sz="2800" dirty="0" smtClean="0"/>
              <a:t>feedback</a:t>
            </a:r>
            <a:br>
              <a:rPr lang="en-AU" sz="2800" dirty="0" smtClean="0"/>
            </a:br>
            <a:r>
              <a:rPr lang="en-AU" sz="2800" dirty="0" err="1"/>
              <a:t>Juah</a:t>
            </a:r>
            <a:r>
              <a:rPr lang="en-AU" sz="2800" dirty="0"/>
              <a:t> et </a:t>
            </a:r>
            <a:r>
              <a:rPr lang="en-AU" sz="2800" dirty="0" err="1"/>
              <a:t>als</a:t>
            </a:r>
            <a:r>
              <a:rPr lang="en-AU" sz="2800" dirty="0"/>
              <a:t> (2004) formative approach</a:t>
            </a:r>
          </a:p>
        </p:txBody>
      </p:sp>
    </p:spTree>
    <p:extLst>
      <p:ext uri="{BB962C8B-B14F-4D97-AF65-F5344CB8AC3E}">
        <p14:creationId xmlns:p14="http://schemas.microsoft.com/office/powerpoint/2010/main" val="4093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088" y="250370"/>
            <a:ext cx="8381260" cy="1054394"/>
          </a:xfrm>
        </p:spPr>
        <p:txBody>
          <a:bodyPr/>
          <a:lstStyle/>
          <a:p>
            <a:r>
              <a:rPr lang="en-AU" sz="2800" dirty="0"/>
              <a:t>First some context:</a:t>
            </a:r>
            <a:br>
              <a:rPr lang="en-AU" sz="2800" dirty="0"/>
            </a:br>
            <a:r>
              <a:rPr lang="en-AU" sz="2800" dirty="0"/>
              <a:t>High non-traditional Demographic at CDU – Figures 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" y="1412776"/>
            <a:ext cx="88646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236296" y="6957392"/>
            <a:ext cx="4644506" cy="306693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dirty="0">
                <a:solidFill>
                  <a:schemeClr val="bg1"/>
                </a:solidFill>
              </a:rPr>
              <a:t>High numbers of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non-traditional &amp; low SES students: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External, P/T, NESB, </a:t>
            </a:r>
          </a:p>
          <a:p>
            <a:pPr algn="ctr"/>
            <a:r>
              <a:rPr lang="en-AU" sz="2400" dirty="0">
                <a:solidFill>
                  <a:schemeClr val="bg1"/>
                </a:solidFill>
              </a:rPr>
              <a:t>Mature Age, Alternative entry</a:t>
            </a:r>
          </a:p>
        </p:txBody>
      </p:sp>
    </p:spTree>
    <p:extLst>
      <p:ext uri="{BB962C8B-B14F-4D97-AF65-F5344CB8AC3E}">
        <p14:creationId xmlns:p14="http://schemas.microsoft.com/office/powerpoint/2010/main" val="196631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185296"/>
              </p:ext>
            </p:extLst>
          </p:nvPr>
        </p:nvGraphicFramePr>
        <p:xfrm>
          <a:off x="395536" y="1844824"/>
          <a:ext cx="8479408" cy="468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11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Interpretation of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Ask for a plan and check drafts (or partial</a:t>
                      </a:r>
                      <a:r>
                        <a:rPr lang="en-AU" b="0" baseline="0" dirty="0">
                          <a:solidFill>
                            <a:schemeClr val="tx1"/>
                          </a:solidFill>
                        </a:rPr>
                        <a:t> draft) to ensure students understand the purpose, expectations and structure of assignment.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r>
                        <a:rPr lang="en-AU" b="1" dirty="0"/>
                        <a:t>Giving feedback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Be instructive and specific in your comments.</a:t>
                      </a:r>
                    </a:p>
                    <a:p>
                      <a:r>
                        <a:rPr lang="en-AU" dirty="0"/>
                        <a:t>Prioritise comments on content and structure.</a:t>
                      </a:r>
                    </a:p>
                    <a:p>
                      <a:r>
                        <a:rPr lang="en-AU" dirty="0"/>
                        <a:t>Be</a:t>
                      </a:r>
                      <a:r>
                        <a:rPr lang="en-AU" baseline="0" dirty="0"/>
                        <a:t> clear about how students will be assessed.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0963">
                <a:tc>
                  <a:txBody>
                    <a:bodyPr/>
                    <a:lstStyle/>
                    <a:p>
                      <a:r>
                        <a:rPr lang="en-AU" b="1" dirty="0"/>
                        <a:t>Critical Thinking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Help</a:t>
                      </a:r>
                      <a:r>
                        <a:rPr lang="en-AU" baseline="0" dirty="0"/>
                        <a:t> students to expand on what they have said by asking: Why are you saying this? Why do you think … Why do you think the author has said this …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0963">
                <a:tc>
                  <a:txBody>
                    <a:bodyPr/>
                    <a:lstStyle/>
                    <a:p>
                      <a:r>
                        <a:rPr lang="en-AU" b="1" dirty="0"/>
                        <a:t>Coherence</a:t>
                      </a:r>
                      <a:r>
                        <a:rPr lang="en-AU" b="1" baseline="0" dirty="0"/>
                        <a:t> and reference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Be explicit about where clearer</a:t>
                      </a:r>
                      <a:r>
                        <a:rPr lang="en-AU" baseline="0" dirty="0"/>
                        <a:t> coherence is needed and further explanation and examples.</a:t>
                      </a:r>
                    </a:p>
                    <a:p>
                      <a:r>
                        <a:rPr lang="en-AU" baseline="0" dirty="0"/>
                        <a:t>Revise one or two paragraphs as an example of good connectives, showing how cohesion is achieved.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Following </a:t>
            </a:r>
            <a:r>
              <a:rPr lang="en-AU" sz="2800" dirty="0" err="1" smtClean="0"/>
              <a:t>Juah</a:t>
            </a:r>
            <a:r>
              <a:rPr lang="en-AU" sz="2800" dirty="0" smtClean="0"/>
              <a:t> et al: Supporting Students’ learning through Assignments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61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026891"/>
              </p:ext>
            </p:extLst>
          </p:nvPr>
        </p:nvGraphicFramePr>
        <p:xfrm>
          <a:off x="179512" y="1556792"/>
          <a:ext cx="8856984" cy="555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59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9984">
                <a:tc>
                  <a:txBody>
                    <a:bodyPr/>
                    <a:lstStyle/>
                    <a:p>
                      <a:r>
                        <a:rPr lang="en-AU" sz="1700" dirty="0">
                          <a:solidFill>
                            <a:schemeClr val="tx1"/>
                          </a:solidFill>
                        </a:rPr>
                        <a:t>Logical 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700" b="0" dirty="0">
                          <a:solidFill>
                            <a:schemeClr val="tx1"/>
                          </a:solidFill>
                        </a:rPr>
                        <a:t>Clarify where parts</a:t>
                      </a:r>
                      <a:r>
                        <a:rPr lang="en-AU" sz="1700" b="0" baseline="0" dirty="0">
                          <a:solidFill>
                            <a:schemeClr val="tx1"/>
                          </a:solidFill>
                        </a:rPr>
                        <a:t> of the writing should be e.g. thesis, reference details, cohesive markers …</a:t>
                      </a:r>
                      <a:endParaRPr lang="en-AU" sz="1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2227">
                <a:tc>
                  <a:txBody>
                    <a:bodyPr/>
                    <a:lstStyle/>
                    <a:p>
                      <a:r>
                        <a:rPr lang="en-AU" sz="1700" b="1" dirty="0"/>
                        <a:t>Stylistic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700" dirty="0"/>
                        <a:t>Explain if particular aspects not appropriate e.g. flowery or verbose language,</a:t>
                      </a:r>
                      <a:r>
                        <a:rPr lang="en-AU" sz="1700" baseline="0" dirty="0"/>
                        <a:t> emotive or exaggerated claims or generalisations, use of analogies, metaphorical language</a:t>
                      </a:r>
                      <a:endParaRPr lang="en-AU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2227">
                <a:tc>
                  <a:txBody>
                    <a:bodyPr/>
                    <a:lstStyle/>
                    <a:p>
                      <a:r>
                        <a:rPr lang="en-AU" sz="1700" b="1" dirty="0"/>
                        <a:t>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700" dirty="0"/>
                        <a:t>Be instructional</a:t>
                      </a:r>
                      <a:r>
                        <a:rPr lang="en-AU" sz="1700" baseline="0" dirty="0"/>
                        <a:t> about what constitutes acceptable or ‘good’ evidence and what does not</a:t>
                      </a:r>
                    </a:p>
                    <a:p>
                      <a:r>
                        <a:rPr lang="en-AU" sz="1700" baseline="0" dirty="0"/>
                        <a:t>Clarify any issues with referencing details</a:t>
                      </a:r>
                      <a:endParaRPr lang="en-AU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6161">
                <a:tc>
                  <a:txBody>
                    <a:bodyPr/>
                    <a:lstStyle/>
                    <a:p>
                      <a:r>
                        <a:rPr lang="en-AU" sz="1700" b="1" dirty="0"/>
                        <a:t>Correcting grammar and language</a:t>
                      </a:r>
                    </a:p>
                    <a:p>
                      <a:endParaRPr lang="en-AU" sz="1700" b="1" dirty="0"/>
                    </a:p>
                    <a:p>
                      <a:endParaRPr lang="en-AU" sz="1700" b="1" dirty="0"/>
                    </a:p>
                    <a:p>
                      <a:endParaRPr lang="en-AU" sz="1700" b="1" dirty="0"/>
                    </a:p>
                    <a:p>
                      <a:endParaRPr lang="en-AU" sz="1700" b="1" dirty="0"/>
                    </a:p>
                    <a:p>
                      <a:endParaRPr lang="en-AU" sz="1700" b="1" dirty="0"/>
                    </a:p>
                    <a:p>
                      <a:endParaRPr lang="en-AU" sz="1700" b="1" dirty="0"/>
                    </a:p>
                    <a:p>
                      <a:endParaRPr lang="en-AU" sz="1700" b="1" dirty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n-AU" sz="1800" b="1" dirty="0"/>
                        <a:t>Remember</a:t>
                      </a:r>
                      <a:endParaRPr lang="en-A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AU" sz="1700" dirty="0"/>
                        <a:t>Decide what is tolerable ‘writing accent’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sz="1700" dirty="0"/>
                        <a:t>Where there</a:t>
                      </a:r>
                      <a:r>
                        <a:rPr lang="en-AU" sz="1700" baseline="0" dirty="0"/>
                        <a:t> are systemic errors, provide notes at the end and any relevant references.’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AU" sz="1700" baseline="0" dirty="0"/>
                        <a:t>If non systemic errors do not interfere with meaning, there is no need to correct them, with the exception of the article or prepositions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AU" sz="1700" baseline="0" dirty="0"/>
                        <a:t>Correct idiomatic use, errors in collocation, and alternative words/phrases is language used is not accurate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AU" sz="1600" b="0" i="1" dirty="0"/>
                        <a:t>Overcorrection of grammar and language use is not usually instructive.</a:t>
                      </a:r>
                      <a:r>
                        <a:rPr lang="en-AU" sz="1600" b="0" i="1" baseline="0" dirty="0"/>
                        <a:t> </a:t>
                      </a:r>
                      <a:endParaRPr lang="en-AU" sz="1700" b="0" i="1" baseline="0" dirty="0"/>
                    </a:p>
                    <a:p>
                      <a:endParaRPr lang="en-AU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Students with assignments</a:t>
            </a:r>
          </a:p>
        </p:txBody>
      </p:sp>
    </p:spTree>
    <p:extLst>
      <p:ext uri="{BB962C8B-B14F-4D97-AF65-F5344CB8AC3E}">
        <p14:creationId xmlns:p14="http://schemas.microsoft.com/office/powerpoint/2010/main" val="2393012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students with assignments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4263"/>
              </p:ext>
            </p:extLst>
          </p:nvPr>
        </p:nvGraphicFramePr>
        <p:xfrm>
          <a:off x="251520" y="1556792"/>
          <a:ext cx="8568951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58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52836">
                <a:tc>
                  <a:txBody>
                    <a:bodyPr/>
                    <a:lstStyle/>
                    <a:p>
                      <a:r>
                        <a:rPr lang="en-AU" dirty="0">
                          <a:solidFill>
                            <a:schemeClr val="tx1"/>
                          </a:solidFill>
                        </a:rPr>
                        <a:t>Be clear about</a:t>
                      </a:r>
                      <a:r>
                        <a:rPr lang="en-AU" baseline="0" dirty="0">
                          <a:solidFill>
                            <a:schemeClr val="tx1"/>
                          </a:solidFill>
                        </a:rPr>
                        <a:t> your expectations of students</a:t>
                      </a:r>
                      <a:endParaRPr lang="en-A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0" dirty="0">
                          <a:solidFill>
                            <a:schemeClr val="tx1"/>
                          </a:solidFill>
                        </a:rPr>
                        <a:t>Use a clear, unambiguous assessment</a:t>
                      </a:r>
                      <a:r>
                        <a:rPr lang="en-AU" b="0" baseline="0" dirty="0">
                          <a:solidFill>
                            <a:schemeClr val="tx1"/>
                          </a:solidFill>
                        </a:rPr>
                        <a:t> criteria to mark students’ work.</a:t>
                      </a:r>
                    </a:p>
                    <a:p>
                      <a:r>
                        <a:rPr lang="en-AU" b="0" baseline="0" dirty="0">
                          <a:solidFill>
                            <a:schemeClr val="tx1"/>
                          </a:solidFill>
                        </a:rPr>
                        <a:t>Participate in regular moderation workshops with other teaching staff to ensure that you are fair and consistent in your approach.</a:t>
                      </a:r>
                      <a:endParaRPr lang="en-AU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3628">
                <a:tc>
                  <a:txBody>
                    <a:bodyPr/>
                    <a:lstStyle/>
                    <a:p>
                      <a:r>
                        <a:rPr lang="en-AU" b="1" dirty="0"/>
                        <a:t>Final 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Be</a:t>
                      </a:r>
                      <a:r>
                        <a:rPr lang="en-AU" baseline="0" dirty="0"/>
                        <a:t> positive with the student’s efforts, telling them what they have done well. Explain any specific problems , and finish by again affirming what they have achieved.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611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407893" cy="495028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AU" dirty="0"/>
              <a:t>Hi Jane</a:t>
            </a:r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r>
              <a:rPr lang="en-AU" dirty="0"/>
              <a:t>In general you have made a great attempt at summarising and paraphrasing these readings. </a:t>
            </a:r>
          </a:p>
          <a:p>
            <a:pPr marL="45720" indent="0">
              <a:buNone/>
            </a:pPr>
            <a:r>
              <a:rPr lang="en-AU" dirty="0"/>
              <a:t>As you will see from my comments within your assignment you have at times slipped into informal language – remember no personal pronouns (</a:t>
            </a:r>
            <a:r>
              <a:rPr lang="en-AU" dirty="0" err="1"/>
              <a:t>e.g</a:t>
            </a:r>
            <a:r>
              <a:rPr lang="en-AU" dirty="0"/>
              <a:t> “I” and “you”) in academic assignments unless they are asked for specifically. You could also have developed your comments on the readings a little further to talk specifically about why the ideas were relevant or not to your profession.</a:t>
            </a:r>
          </a:p>
          <a:p>
            <a:pPr marL="45720" indent="0">
              <a:buNone/>
            </a:pPr>
            <a:r>
              <a:rPr lang="en-AU" dirty="0"/>
              <a:t>Overall though you have presented your annotated bibliography correctly and captured the key ideas well.</a:t>
            </a:r>
          </a:p>
          <a:p>
            <a:pPr marL="45720" indent="0">
              <a:buNone/>
            </a:pPr>
            <a:endParaRPr lang="en-AU" dirty="0"/>
          </a:p>
          <a:p>
            <a:pPr marL="45720" indent="0">
              <a:buNone/>
            </a:pPr>
            <a:r>
              <a:rPr lang="en-AU" dirty="0"/>
              <a:t>Cheers</a:t>
            </a:r>
          </a:p>
          <a:p>
            <a:pPr marL="45720" indent="0">
              <a:buNone/>
            </a:pPr>
            <a:r>
              <a:rPr lang="en-AU" dirty="0"/>
              <a:t>Nicola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comment – kiss </a:t>
            </a:r>
            <a:r>
              <a:rPr lang="en-AU"/>
              <a:t>kick kiss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31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19070"/>
            <a:ext cx="8537373" cy="5238322"/>
          </a:xfrm>
        </p:spPr>
        <p:txBody>
          <a:bodyPr>
            <a:normAutofit lnSpcReduction="10000"/>
          </a:bodyPr>
          <a:lstStyle/>
          <a:p>
            <a:pPr marL="45720" indent="0">
              <a:spcBef>
                <a:spcPts val="0"/>
              </a:spcBef>
              <a:buNone/>
            </a:pPr>
            <a:r>
              <a:rPr lang="en-AU" sz="2400" b="1" dirty="0">
                <a:solidFill>
                  <a:schemeClr val="tx1"/>
                </a:solidFill>
              </a:rPr>
              <a:t>By the end of first year, what do you expect </a:t>
            </a:r>
          </a:p>
          <a:p>
            <a:pPr marL="45720" indent="0">
              <a:spcBef>
                <a:spcPts val="0"/>
              </a:spcBef>
              <a:buNone/>
            </a:pPr>
            <a:r>
              <a:rPr lang="en-AU" sz="2400" b="1" dirty="0">
                <a:solidFill>
                  <a:schemeClr val="tx1"/>
                </a:solidFill>
              </a:rPr>
              <a:t>students to be able to do in relation to?</a:t>
            </a:r>
            <a:r>
              <a:rPr lang="en-AU" sz="2400" dirty="0">
                <a:solidFill>
                  <a:schemeClr val="tx1"/>
                </a:solidFill>
              </a:rPr>
              <a:t>:</a:t>
            </a:r>
          </a:p>
          <a:p>
            <a:pPr>
              <a:buClrTx/>
            </a:pPr>
            <a:r>
              <a:rPr lang="en-AU" sz="2400" b="1" dirty="0">
                <a:solidFill>
                  <a:srgbClr val="C00000"/>
                </a:solidFill>
              </a:rPr>
              <a:t>Acquisition of knowledge</a:t>
            </a:r>
            <a:r>
              <a:rPr lang="en-AU" sz="2400" dirty="0">
                <a:solidFill>
                  <a:srgbClr val="C00000"/>
                </a:solidFill>
              </a:rPr>
              <a:t>: </a:t>
            </a:r>
            <a:r>
              <a:rPr lang="en-AU" sz="2400" dirty="0">
                <a:solidFill>
                  <a:schemeClr val="tx1"/>
                </a:solidFill>
              </a:rPr>
              <a:t>How independent should they be as learners?</a:t>
            </a:r>
          </a:p>
          <a:p>
            <a:pPr>
              <a:buClrTx/>
            </a:pPr>
            <a:r>
              <a:rPr lang="en-AU" sz="2400" b="1" dirty="0">
                <a:solidFill>
                  <a:srgbClr val="C00000"/>
                </a:solidFill>
              </a:rPr>
              <a:t>Knowledge Base: </a:t>
            </a:r>
            <a:r>
              <a:rPr lang="en-AU" sz="2400" dirty="0">
                <a:solidFill>
                  <a:schemeClr val="tx1"/>
                </a:solidFill>
              </a:rPr>
              <a:t>What do you expect them to know?</a:t>
            </a:r>
          </a:p>
          <a:p>
            <a:pPr>
              <a:buClrTx/>
            </a:pPr>
            <a:r>
              <a:rPr lang="en-AU" sz="2400" b="1" dirty="0">
                <a:solidFill>
                  <a:srgbClr val="C00000"/>
                </a:solidFill>
              </a:rPr>
              <a:t>Application</a:t>
            </a:r>
            <a:r>
              <a:rPr lang="en-AU" sz="2400" dirty="0">
                <a:solidFill>
                  <a:schemeClr val="tx1"/>
                </a:solidFill>
              </a:rPr>
              <a:t>: How effectively and broadly should they be able to apply this knowledge? </a:t>
            </a:r>
          </a:p>
          <a:p>
            <a:pPr>
              <a:buClrTx/>
            </a:pPr>
            <a:r>
              <a:rPr lang="en-AU" sz="2400" b="1" dirty="0">
                <a:solidFill>
                  <a:srgbClr val="C00000"/>
                </a:solidFill>
              </a:rPr>
              <a:t>Creativity</a:t>
            </a:r>
            <a:r>
              <a:rPr lang="en-AU" sz="2400" dirty="0">
                <a:solidFill>
                  <a:srgbClr val="C00000"/>
                </a:solidFill>
              </a:rPr>
              <a:t>: </a:t>
            </a:r>
            <a:r>
              <a:rPr lang="en-AU" sz="2400" dirty="0">
                <a:solidFill>
                  <a:schemeClr val="tx1"/>
                </a:solidFill>
              </a:rPr>
              <a:t>How original and/or innovative should their ideas be?</a:t>
            </a:r>
          </a:p>
          <a:p>
            <a:pPr>
              <a:buClrTx/>
            </a:pPr>
            <a:r>
              <a:rPr lang="en-AU" sz="2400" b="1" dirty="0">
                <a:solidFill>
                  <a:srgbClr val="C00000"/>
                </a:solidFill>
              </a:rPr>
              <a:t>Communication</a:t>
            </a:r>
            <a:r>
              <a:rPr lang="en-AU" sz="2400" dirty="0">
                <a:solidFill>
                  <a:srgbClr val="C00000"/>
                </a:solidFill>
              </a:rPr>
              <a:t>: </a:t>
            </a:r>
            <a:r>
              <a:rPr lang="en-AU" sz="2400" dirty="0">
                <a:solidFill>
                  <a:schemeClr val="tx1"/>
                </a:solidFill>
              </a:rPr>
              <a:t>What do you expect them to be able to do in spoken and written tasks? (Consider language criteria)</a:t>
            </a:r>
          </a:p>
          <a:p>
            <a:pPr>
              <a:buClrTx/>
            </a:pPr>
            <a:r>
              <a:rPr lang="en-AU" sz="2400" b="1" dirty="0">
                <a:solidFill>
                  <a:srgbClr val="C00000"/>
                </a:solidFill>
              </a:rPr>
              <a:t>Team Work: </a:t>
            </a:r>
            <a:r>
              <a:rPr lang="en-AU" sz="2400" dirty="0">
                <a:solidFill>
                  <a:schemeClr val="tx1"/>
                </a:solidFill>
              </a:rPr>
              <a:t>How well should they be operating in a group context?</a:t>
            </a:r>
          </a:p>
          <a:p>
            <a:pPr marL="45720" indent="0">
              <a:buNone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/>
              <a:t>Considering our expectations </a:t>
            </a:r>
            <a:r>
              <a:rPr lang="en-AU" sz="2800" dirty="0" smtClean="0"/>
              <a:t>of students assignments and </a:t>
            </a:r>
            <a:r>
              <a:rPr lang="en-AU" sz="2800" dirty="0"/>
              <a:t>what are these based 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7D69C76-A881-4F4E-AF78-9FDE5A217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696" y="1196752"/>
            <a:ext cx="1202095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lunch time">
            <a:extLst>
              <a:ext uri="{FF2B5EF4-FFF2-40B4-BE49-F238E27FC236}">
                <a16:creationId xmlns="" xmlns:a16="http://schemas.microsoft.com/office/drawing/2014/main" id="{A729E6D0-51B3-4323-8030-B623DFB66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0"/>
            <a:ext cx="642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2974638-9E69-4245-911F-7DA5E6DC5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sz="3200" i="1" dirty="0">
              <a:latin typeface="Bell MT" panose="02020503060305020303" pitchFamily="18" charset="0"/>
            </a:endParaRPr>
          </a:p>
          <a:p>
            <a:pPr marL="45720" indent="0">
              <a:buNone/>
            </a:pPr>
            <a:r>
              <a:rPr lang="en-AU" sz="3200" i="1" dirty="0">
                <a:latin typeface="Bell MT" panose="02020503060305020303" pitchFamily="18" charset="0"/>
              </a:rPr>
              <a:t>Co-teaching is an approach where two professionals deliver substantive instruction to a group of students within a single physical space (Cook &amp; Friend, 1995).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083ECFF-1038-4BDC-9B4D-856BB088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Defining co-teaching</a:t>
            </a:r>
          </a:p>
        </p:txBody>
      </p:sp>
    </p:spTree>
    <p:extLst>
      <p:ext uri="{BB962C8B-B14F-4D97-AF65-F5344CB8AC3E}">
        <p14:creationId xmlns:p14="http://schemas.microsoft.com/office/powerpoint/2010/main" val="4237245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4037" y="1410133"/>
            <a:ext cx="8407893" cy="5022297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AU" sz="2800" b="1" dirty="0"/>
              <a:t>What we mean by co teaching in the CU’s</a:t>
            </a:r>
          </a:p>
          <a:p>
            <a:pPr lvl="1"/>
            <a:r>
              <a:rPr lang="en-AU" sz="2600" dirty="0" err="1"/>
              <a:t>Elearning</a:t>
            </a:r>
            <a:r>
              <a:rPr lang="en-AU" sz="2600" dirty="0"/>
              <a:t> Studios</a:t>
            </a:r>
          </a:p>
          <a:p>
            <a:pPr lvl="1"/>
            <a:r>
              <a:rPr lang="en-AU" sz="2600" dirty="0"/>
              <a:t>Two people facilitate a class at the same time</a:t>
            </a:r>
          </a:p>
          <a:p>
            <a:pPr lvl="1"/>
            <a:r>
              <a:rPr lang="en-AU" sz="2600" dirty="0"/>
              <a:t>One person leads the material at a time</a:t>
            </a:r>
          </a:p>
          <a:p>
            <a:pPr lvl="1"/>
            <a:r>
              <a:rPr lang="en-AU" sz="2600" dirty="0"/>
              <a:t>Both facilitate and support students learning activities</a:t>
            </a:r>
          </a:p>
          <a:p>
            <a:pPr lvl="1"/>
            <a:r>
              <a:rPr lang="en-AU" sz="2600" dirty="0"/>
              <a:t>Anything else?</a:t>
            </a:r>
          </a:p>
          <a:p>
            <a:pPr lvl="0">
              <a:spcAft>
                <a:spcPts val="600"/>
              </a:spcAft>
            </a:pPr>
            <a:endParaRPr lang="en-AU" sz="2800" dirty="0"/>
          </a:p>
          <a:p>
            <a:pPr lvl="0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 Teaching – the common Unit 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5882428"/>
            <a:ext cx="3381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From: http://storytrail.com/Impact/Chapter_5/main1.htm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301208"/>
            <a:ext cx="2396538" cy="145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77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51D81F52-698D-4907-9EEB-533CD6B50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407893" cy="4407408"/>
          </a:xfrm>
        </p:spPr>
        <p:txBody>
          <a:bodyPr/>
          <a:lstStyle/>
          <a:p>
            <a:r>
              <a:rPr lang="en-AU" dirty="0"/>
              <a:t> </a:t>
            </a:r>
            <a:r>
              <a:rPr lang="en-AU" sz="2800" dirty="0" smtClean="0"/>
              <a:t>CU's </a:t>
            </a:r>
            <a:r>
              <a:rPr lang="en-AU" sz="2800" dirty="0"/>
              <a:t>unique in team teaching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Came </a:t>
            </a:r>
            <a:r>
              <a:rPr lang="en-AU" sz="2800" dirty="0"/>
              <a:t>out of ELearning studio size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Has </a:t>
            </a:r>
            <a:r>
              <a:rPr lang="en-AU" sz="2800" dirty="0"/>
              <a:t>advantageous and disadvantages for staff and students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Has </a:t>
            </a:r>
            <a:r>
              <a:rPr lang="en-AU" sz="2800" dirty="0"/>
              <a:t>an incidental peer review opportunity</a:t>
            </a:r>
          </a:p>
          <a:p>
            <a:r>
              <a:rPr lang="en-AU" sz="2800" dirty="0"/>
              <a:t> </a:t>
            </a:r>
            <a:r>
              <a:rPr lang="en-AU" sz="2800" dirty="0" smtClean="0"/>
              <a:t>Important </a:t>
            </a:r>
            <a:r>
              <a:rPr lang="en-AU" sz="2800" dirty="0"/>
              <a:t>to create a safe and effective culture for teaching and peer review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55FAA60-4059-4ACA-9C7F-4E8664C48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 to co-teaching in common units</a:t>
            </a:r>
          </a:p>
        </p:txBody>
      </p:sp>
    </p:spTree>
    <p:extLst>
      <p:ext uri="{BB962C8B-B14F-4D97-AF65-F5344CB8AC3E}">
        <p14:creationId xmlns:p14="http://schemas.microsoft.com/office/powerpoint/2010/main" val="770705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9393FA73-7AED-4934-9A34-9492B2746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dirty="0" smtClean="0"/>
              <a:t>Consider </a:t>
            </a:r>
            <a:r>
              <a:rPr lang="en-AU" sz="3600" dirty="0"/>
              <a:t>the subtleties and dynamics of co-teaching and per review</a:t>
            </a:r>
          </a:p>
          <a:p>
            <a:r>
              <a:rPr lang="en-AU" sz="3600" dirty="0" smtClean="0"/>
              <a:t>Consider </a:t>
            </a:r>
            <a:r>
              <a:rPr lang="en-AU" sz="3600" dirty="0"/>
              <a:t>guidelines/frame for co-teaching</a:t>
            </a:r>
          </a:p>
          <a:p>
            <a:r>
              <a:rPr lang="en-AU" sz="3600" dirty="0" smtClean="0"/>
              <a:t>Plan </a:t>
            </a:r>
            <a:r>
              <a:rPr lang="en-AU" sz="3600" dirty="0"/>
              <a:t>for review and reflection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2722DCE-E78F-43D5-90DC-416C8695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Aims of this section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0487A65-BD7B-4D94-9484-D46428AE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41795"/>
            <a:ext cx="2482030" cy="17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554D1B-5311-482F-AFCD-B99BA7C276F3}"/>
              </a:ext>
            </a:extLst>
          </p:cNvPr>
          <p:cNvSpPr txBox="1"/>
          <p:nvPr/>
        </p:nvSpPr>
        <p:spPr>
          <a:xfrm>
            <a:off x="5940152" y="6734889"/>
            <a:ext cx="3381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From: http://storytrail.com/Impact/Chapter_5/main1.htm</a:t>
            </a:r>
          </a:p>
        </p:txBody>
      </p:sp>
    </p:spTree>
    <p:extLst>
      <p:ext uri="{BB962C8B-B14F-4D97-AF65-F5344CB8AC3E}">
        <p14:creationId xmlns:p14="http://schemas.microsoft.com/office/powerpoint/2010/main" val="63996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DiversIty</a:t>
            </a:r>
            <a:r>
              <a:rPr lang="en-AU" dirty="0"/>
              <a:t> = Diverse needs and Experiences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31" y="1700808"/>
            <a:ext cx="238852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761" y="3775421"/>
            <a:ext cx="201758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50" y="1988841"/>
            <a:ext cx="216792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0761" y="2832114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4163690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Puja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4516696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Corinna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528" y="6021288"/>
            <a:ext cx="82947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http://</a:t>
            </a:r>
            <a:r>
              <a:rPr lang="en-AU" dirty="0">
                <a:hlinkClick r:id="rId6"/>
              </a:rPr>
              <a:t>orientation.cdu.edu.au/content/becominaunistudent.html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55610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>
              <a:spcAft>
                <a:spcPts val="600"/>
              </a:spcAft>
              <a:buNone/>
            </a:pPr>
            <a:endParaRPr lang="en-AU" b="1" dirty="0"/>
          </a:p>
          <a:p>
            <a:pPr marL="45720" lvl="0" indent="0">
              <a:spcAft>
                <a:spcPts val="600"/>
              </a:spcAft>
              <a:buNone/>
            </a:pPr>
            <a:endParaRPr lang="en-AU" b="1" dirty="0"/>
          </a:p>
          <a:p>
            <a:pPr marL="45720" lvl="0" indent="0">
              <a:spcAft>
                <a:spcPts val="600"/>
              </a:spcAft>
              <a:buNone/>
            </a:pPr>
            <a:r>
              <a:rPr lang="en-AU" sz="2400" b="1" dirty="0"/>
              <a:t>For Student’s?</a:t>
            </a:r>
          </a:p>
          <a:p>
            <a:pPr marL="45720" lvl="0" indent="0">
              <a:spcAft>
                <a:spcPts val="600"/>
              </a:spcAft>
              <a:buNone/>
            </a:pPr>
            <a:endParaRPr lang="en-AU" sz="2400" b="1" dirty="0"/>
          </a:p>
          <a:p>
            <a:pPr marL="45720" lvl="0" indent="0">
              <a:spcAft>
                <a:spcPts val="600"/>
              </a:spcAft>
              <a:buNone/>
            </a:pPr>
            <a:endParaRPr lang="en-AU" sz="2400" b="1" dirty="0"/>
          </a:p>
          <a:p>
            <a:pPr marL="45720" lvl="0" indent="0">
              <a:spcAft>
                <a:spcPts val="600"/>
              </a:spcAft>
              <a:buNone/>
            </a:pPr>
            <a:r>
              <a:rPr lang="en-AU" sz="2400" b="1" dirty="0"/>
              <a:t>For you as co-teachers?</a:t>
            </a:r>
          </a:p>
          <a:p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 and challenges of co-teaching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2DDF740-24AC-4B29-8A05-B9C79D699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45" y="1904964"/>
            <a:ext cx="17145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75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Co-teaching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AU" sz="2400" dirty="0"/>
              <a:t>Richer resources for learning and teaching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Students are exposed to different ways of thinking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Allows more experiential, supported learning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Easier to build relationships with students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Sharing of learning and teaching practices</a:t>
            </a:r>
          </a:p>
          <a:p>
            <a:r>
              <a:rPr lang="en-AU" sz="2400" dirty="0"/>
              <a:t>Incidental peer review through feedback and reflection with co-teacher</a:t>
            </a:r>
          </a:p>
          <a:p>
            <a:pPr>
              <a:lnSpc>
                <a:spcPct val="150000"/>
              </a:lnSpc>
            </a:pPr>
            <a:endParaRPr lang="en-AU" dirty="0"/>
          </a:p>
          <a:p>
            <a:pPr>
              <a:lnSpc>
                <a:spcPct val="150000"/>
              </a:lnSpc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007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AU" dirty="0"/>
              <a:t>Guiding practices</a:t>
            </a:r>
            <a:br>
              <a:rPr lang="en-AU" dirty="0"/>
            </a:br>
            <a:r>
              <a:rPr lang="en-AU" sz="1800" dirty="0"/>
              <a:t>adapted from </a:t>
            </a:r>
            <a:r>
              <a:rPr lang="en-AU" sz="1800" dirty="0" err="1"/>
              <a:t>Conderman</a:t>
            </a:r>
            <a:r>
              <a:rPr lang="en-AU" sz="1800" dirty="0"/>
              <a:t> &amp; McCarthy 2003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3264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Reserve time for communication and </a:t>
            </a:r>
            <a:r>
              <a:rPr lang="en-AU" sz="2400" dirty="0" smtClean="0"/>
              <a:t>reflection.</a:t>
            </a:r>
            <a:endParaRPr lang="en-A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Develop a sense of safety through building </a:t>
            </a:r>
            <a:r>
              <a:rPr lang="en-AU" sz="2400" dirty="0" smtClean="0"/>
              <a:t>trust. </a:t>
            </a:r>
            <a:endParaRPr lang="en-A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Foster an environment that promotes a spirit of parity -</a:t>
            </a:r>
            <a:r>
              <a:rPr lang="en-AU" sz="2400" dirty="0" smtClean="0"/>
              <a:t>contributions </a:t>
            </a:r>
            <a:r>
              <a:rPr lang="en-AU" sz="2400" dirty="0"/>
              <a:t>equally valued, equal decision-making </a:t>
            </a:r>
            <a:r>
              <a:rPr lang="en-AU" sz="2400" dirty="0" smtClean="0"/>
              <a:t>power. </a:t>
            </a:r>
            <a:endParaRPr lang="en-A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Get acquainted with your collaborator’s teaching </a:t>
            </a:r>
            <a:r>
              <a:rPr lang="en-AU" sz="2400" dirty="0" smtClean="0"/>
              <a:t>style. </a:t>
            </a:r>
            <a:endParaRPr lang="en-A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Identify strategies to deal with </a:t>
            </a:r>
            <a:r>
              <a:rPr lang="en-AU" sz="2400" dirty="0" smtClean="0"/>
              <a:t>power/potential conflict. </a:t>
            </a:r>
            <a:endParaRPr lang="en-A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Conduct careful reflection and class </a:t>
            </a:r>
            <a:r>
              <a:rPr lang="en-AU" sz="2400" dirty="0" smtClean="0"/>
              <a:t>planning.</a:t>
            </a:r>
            <a:endParaRPr lang="en-A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Be present and engaged in all class </a:t>
            </a:r>
            <a:r>
              <a:rPr lang="en-AU" sz="2400" dirty="0" smtClean="0"/>
              <a:t>sessions.</a:t>
            </a:r>
            <a:endParaRPr lang="en-A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Model modes of inquiry, debate/dialogue with your </a:t>
            </a:r>
            <a:r>
              <a:rPr lang="en-AU" sz="2400" dirty="0" smtClean="0"/>
              <a:t>collaborator.</a:t>
            </a:r>
            <a:endParaRPr lang="en-AU" sz="2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sz="2400" dirty="0"/>
              <a:t>Plan and anticipate, but remain flexible to respond to evolving course needs and opportunities emerging from the co-teaching </a:t>
            </a:r>
            <a:r>
              <a:rPr lang="en-AU" sz="2400" dirty="0" smtClean="0"/>
              <a:t>dynamic.</a:t>
            </a:r>
            <a:endParaRPr lang="en-AU" sz="2400" dirty="0"/>
          </a:p>
          <a:p>
            <a:pPr>
              <a:spcBef>
                <a:spcPts val="0"/>
              </a:spcBef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79313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22297"/>
          </a:xfrm>
        </p:spPr>
        <p:txBody>
          <a:bodyPr>
            <a:normAutofit fontScale="92500" lnSpcReduction="20000"/>
          </a:bodyPr>
          <a:lstStyle/>
          <a:p>
            <a:pPr marL="45720" lvl="0" indent="0">
              <a:buNone/>
            </a:pPr>
            <a:r>
              <a:rPr lang="en-AU" sz="3600" dirty="0"/>
              <a:t>Using the template with your co-teacher </a:t>
            </a:r>
            <a:r>
              <a:rPr lang="en-AU" sz="3600" dirty="0" smtClean="0"/>
              <a:t>to share </a:t>
            </a:r>
            <a:r>
              <a:rPr lang="en-AU" sz="3600" dirty="0"/>
              <a:t>thoughts for:</a:t>
            </a:r>
          </a:p>
          <a:p>
            <a:pPr marL="45720" lvl="0" indent="0">
              <a:buNone/>
            </a:pPr>
            <a:endParaRPr lang="en-AU" sz="3600" dirty="0"/>
          </a:p>
          <a:p>
            <a:pPr lvl="0"/>
            <a:r>
              <a:rPr lang="en-AU" sz="3200" dirty="0"/>
              <a:t> Allocating roles </a:t>
            </a:r>
          </a:p>
          <a:p>
            <a:pPr lvl="0"/>
            <a:r>
              <a:rPr lang="en-AU" sz="3200" dirty="0"/>
              <a:t> Sharing responsibility </a:t>
            </a:r>
          </a:p>
          <a:p>
            <a:pPr lvl="0"/>
            <a:r>
              <a:rPr lang="en-AU" sz="3200" dirty="0"/>
              <a:t> Consistent voice </a:t>
            </a:r>
          </a:p>
          <a:p>
            <a:pPr lvl="0"/>
            <a:r>
              <a:rPr lang="en-AU" sz="3200" dirty="0"/>
              <a:t> Misunderstandings and conflicts </a:t>
            </a:r>
          </a:p>
          <a:p>
            <a:pPr lvl="0"/>
            <a:r>
              <a:rPr lang="en-AU" sz="3200" dirty="0"/>
              <a:t> Planning together</a:t>
            </a:r>
          </a:p>
          <a:p>
            <a:r>
              <a:rPr lang="en-AU" sz="3200" dirty="0"/>
              <a:t> Peer review</a:t>
            </a:r>
          </a:p>
          <a:p>
            <a:pPr lvl="0"/>
            <a:endParaRPr lang="en-AU" sz="2800" dirty="0"/>
          </a:p>
          <a:p>
            <a:pPr marL="45720" indent="0">
              <a:buNone/>
            </a:pPr>
            <a:r>
              <a:rPr lang="en-AU" sz="3200" dirty="0"/>
              <a:t>Anything else?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EStablishing</a:t>
            </a:r>
            <a:r>
              <a:rPr lang="en-AU" dirty="0"/>
              <a:t> Guidelines and Safeguards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60" y="4625591"/>
            <a:ext cx="1714500" cy="1706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1133" y="6486885"/>
            <a:ext cx="182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/>
              <a:t>From: </a:t>
            </a:r>
            <a:r>
              <a:rPr lang="en-AU" sz="1200" dirty="0">
                <a:hlinkClick r:id="rId3"/>
              </a:rPr>
              <a:t>www.cps.k12.in.us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28930354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AU" sz="3200" dirty="0"/>
              <a:t>Further workshops later in semester:</a:t>
            </a:r>
          </a:p>
          <a:p>
            <a:endParaRPr lang="en-AU" sz="3200" dirty="0"/>
          </a:p>
          <a:p>
            <a:r>
              <a:rPr lang="en-AU" sz="3200" dirty="0"/>
              <a:t>Marking, feedback and plagiarism</a:t>
            </a:r>
          </a:p>
          <a:p>
            <a:r>
              <a:rPr lang="en-AU" sz="3200" dirty="0"/>
              <a:t>Scaffolding reading and </a:t>
            </a:r>
            <a:r>
              <a:rPr lang="en-AU" sz="3200" dirty="0" smtClean="0"/>
              <a:t>writing</a:t>
            </a:r>
          </a:p>
          <a:p>
            <a:endParaRPr lang="en-AU" sz="3200" dirty="0"/>
          </a:p>
          <a:p>
            <a:pPr marL="45720" indent="0">
              <a:buNone/>
            </a:pPr>
            <a:r>
              <a:rPr lang="en-AU" sz="3200" dirty="0" smtClean="0"/>
              <a:t>Any other ideas for PD?</a:t>
            </a:r>
            <a:endParaRPr lang="en-AU" sz="3200" dirty="0"/>
          </a:p>
          <a:p>
            <a:endParaRPr lang="en-AU" sz="3200" dirty="0"/>
          </a:p>
          <a:p>
            <a:pPr marL="365760" lvl="1" indent="0">
              <a:buNone/>
            </a:pPr>
            <a:endParaRPr lang="en-AU" sz="32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6000" dirty="0"/>
              <a:t>Final </a:t>
            </a:r>
            <a:r>
              <a:rPr lang="en-AU" sz="6000" dirty="0" smtClean="0"/>
              <a:t>Thoughts</a:t>
            </a:r>
            <a:endParaRPr lang="en-AU" sz="6000" dirty="0"/>
          </a:p>
        </p:txBody>
      </p:sp>
    </p:spTree>
    <p:extLst>
      <p:ext uri="{BB962C8B-B14F-4D97-AF65-F5344CB8AC3E}">
        <p14:creationId xmlns:p14="http://schemas.microsoft.com/office/powerpoint/2010/main" val="76010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163093" y="2813654"/>
            <a:ext cx="2509838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en-AU" sz="2400" dirty="0">
                <a:solidFill>
                  <a:schemeClr val="tx1"/>
                </a:solidFill>
              </a:rPr>
              <a:t>Students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2714625" y="17859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Lucida Sans Unicode" pitchFamily="34" charset="0"/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2867025" y="19383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AU">
              <a:latin typeface="Lucida Sans Unicode" pitchFamily="34" charset="0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772025" y="1483667"/>
            <a:ext cx="3643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Part time status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80963" y="3084939"/>
            <a:ext cx="2786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Personal circumstances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223838" y="4370814"/>
            <a:ext cx="2643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Course experience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1357313" y="5657671"/>
            <a:ext cx="2571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Integration into learning community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4572000" y="5842336"/>
            <a:ext cx="35718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Literacy/educational background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5956357" y="2137971"/>
            <a:ext cx="285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Academic literacy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21516" name="TextBox 15"/>
          <p:cNvSpPr txBox="1">
            <a:spLocks noChangeArrowheads="1"/>
          </p:cNvSpPr>
          <p:nvPr/>
        </p:nvSpPr>
        <p:spPr bwMode="auto">
          <a:xfrm>
            <a:off x="6429375" y="4786313"/>
            <a:ext cx="2714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Right choice of course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21517" name="TextBox 16"/>
          <p:cNvSpPr txBox="1">
            <a:spLocks noChangeArrowheads="1"/>
          </p:cNvSpPr>
          <p:nvPr/>
        </p:nvSpPr>
        <p:spPr bwMode="auto">
          <a:xfrm>
            <a:off x="6612073" y="36195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Initial achievement </a:t>
            </a:r>
            <a:endParaRPr lang="en-US" sz="2400" dirty="0">
              <a:latin typeface="Lucida Sans Unicode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714625" y="2500313"/>
            <a:ext cx="1143000" cy="6429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55875" y="3674269"/>
            <a:ext cx="647700" cy="330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95736" y="4510089"/>
            <a:ext cx="1161827" cy="276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43563" y="4143375"/>
            <a:ext cx="10001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48125" y="3119438"/>
            <a:ext cx="57150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00525" y="3271838"/>
            <a:ext cx="57150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52925" y="3424238"/>
            <a:ext cx="57150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35600" y="4652963"/>
            <a:ext cx="99377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657725" y="3729038"/>
            <a:ext cx="571500" cy="500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4083843" y="2370634"/>
            <a:ext cx="1071562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76825" y="4941888"/>
            <a:ext cx="719311" cy="900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3385344" y="5263357"/>
            <a:ext cx="644525" cy="287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1" name="TextBox 41"/>
          <p:cNvSpPr txBox="1">
            <a:spLocks noChangeArrowheads="1"/>
          </p:cNvSpPr>
          <p:nvPr/>
        </p:nvSpPr>
        <p:spPr bwMode="auto">
          <a:xfrm>
            <a:off x="2742977" y="1509216"/>
            <a:ext cx="1643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dirty="0">
                <a:latin typeface="Lucida Sans Unicode" pitchFamily="34" charset="0"/>
              </a:rPr>
              <a:t>Age</a:t>
            </a:r>
            <a:endParaRPr lang="en-US" sz="2400" dirty="0">
              <a:latin typeface="Lucida Sans Unicode" pitchFamily="34" charset="0"/>
            </a:endParaRPr>
          </a:p>
        </p:txBody>
      </p:sp>
      <p:cxnSp>
        <p:nvCxnSpPr>
          <p:cNvPr id="44" name="Straight Connector 43"/>
          <p:cNvCxnSpPr>
            <a:cxnSpLocks noChangeShapeType="1"/>
            <a:stCxn id="4" idx="7"/>
            <a:endCxn id="21515" idx="1"/>
          </p:cNvCxnSpPr>
          <p:nvPr/>
        </p:nvCxnSpPr>
        <p:spPr bwMode="auto">
          <a:xfrm flipV="1">
            <a:off x="5305374" y="2368804"/>
            <a:ext cx="650983" cy="801945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21533" name="TextBox 48"/>
          <p:cNvSpPr txBox="1">
            <a:spLocks noChangeArrowheads="1"/>
          </p:cNvSpPr>
          <p:nvPr/>
        </p:nvSpPr>
        <p:spPr bwMode="auto">
          <a:xfrm>
            <a:off x="551558" y="2123281"/>
            <a:ext cx="2363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Motivation</a:t>
            </a:r>
            <a:endParaRPr lang="en-US" sz="2400" dirty="0">
              <a:latin typeface="Lucida Sans Unicode" pitchFamily="34" charset="0"/>
            </a:endParaRPr>
          </a:p>
        </p:txBody>
      </p:sp>
      <p:cxnSp>
        <p:nvCxnSpPr>
          <p:cNvPr id="51" name="Straight Connector 50"/>
          <p:cNvCxnSpPr>
            <a:stCxn id="21531" idx="2"/>
          </p:cNvCxnSpPr>
          <p:nvPr/>
        </p:nvCxnSpPr>
        <p:spPr>
          <a:xfrm>
            <a:off x="3564508" y="1970881"/>
            <a:ext cx="483617" cy="98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21536" idx="1"/>
          </p:cNvCxnSpPr>
          <p:nvPr/>
        </p:nvCxnSpPr>
        <p:spPr>
          <a:xfrm flipV="1">
            <a:off x="5503069" y="3119438"/>
            <a:ext cx="854869" cy="250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6" name="TextBox 54"/>
          <p:cNvSpPr txBox="1">
            <a:spLocks noChangeArrowheads="1"/>
          </p:cNvSpPr>
          <p:nvPr/>
        </p:nvSpPr>
        <p:spPr bwMode="auto">
          <a:xfrm>
            <a:off x="6357938" y="2888605"/>
            <a:ext cx="2500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sz="2400" dirty="0">
                <a:latin typeface="Lucida Sans Unicode" pitchFamily="34" charset="0"/>
              </a:rPr>
              <a:t>Study mode</a:t>
            </a:r>
            <a:endParaRPr lang="en-US" sz="2400" dirty="0">
              <a:latin typeface="Lucida Sans Unicod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607301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Variables effecting students success at university (Tinto 1997, James et al 2009)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4AC536-4803-4BA7-ADF7-66067EF3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637" y="2791724"/>
            <a:ext cx="3298563" cy="24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2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AU" sz="3600" dirty="0">
                <a:solidFill>
                  <a:schemeClr val="tx1"/>
                </a:solidFill>
              </a:rPr>
              <a:t>Demographic differences</a:t>
            </a:r>
          </a:p>
          <a:p>
            <a:pPr lvl="0"/>
            <a:r>
              <a:rPr lang="en-AU" sz="3600" dirty="0">
                <a:solidFill>
                  <a:schemeClr val="tx1"/>
                </a:solidFill>
              </a:rPr>
              <a:t>Entry path to higher education</a:t>
            </a:r>
          </a:p>
          <a:p>
            <a:pPr lvl="0"/>
            <a:r>
              <a:rPr lang="en-AU" sz="3600" dirty="0">
                <a:solidFill>
                  <a:schemeClr val="tx1"/>
                </a:solidFill>
              </a:rPr>
              <a:t>Engagement with literacy</a:t>
            </a:r>
          </a:p>
          <a:p>
            <a:pPr lvl="0"/>
            <a:r>
              <a:rPr lang="en-AU" sz="3600" dirty="0">
                <a:solidFill>
                  <a:schemeClr val="tx1"/>
                </a:solidFill>
              </a:rPr>
              <a:t>Proficiency in languages other than English</a:t>
            </a:r>
          </a:p>
          <a:p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90933"/>
            <a:ext cx="4038600" cy="24846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3100" b="1" dirty="0"/>
              <a:t/>
            </a:r>
            <a:br>
              <a:rPr lang="en-AU" sz="3100" b="1" dirty="0"/>
            </a:br>
            <a:r>
              <a:rPr lang="en-AU" sz="2700" b="1" dirty="0"/>
              <a:t>Factors which affect language and literacy levels of PRETERTIARY and first year university students in Australia</a:t>
            </a:r>
            <a:r>
              <a:rPr lang="en-AU" sz="2700" dirty="0"/>
              <a:t/>
            </a:r>
            <a:br>
              <a:rPr lang="en-AU" sz="2700" dirty="0"/>
            </a:br>
            <a:endParaRPr lang="en-AU" sz="27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4509120"/>
            <a:ext cx="345638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" dirty="0"/>
              <a:t>http://www.northernstar.com.au/news/mentors-to-guide-students-aime/1408687/</a:t>
            </a:r>
          </a:p>
        </p:txBody>
      </p:sp>
    </p:spTree>
    <p:extLst>
      <p:ext uri="{BB962C8B-B14F-4D97-AF65-F5344CB8AC3E}">
        <p14:creationId xmlns:p14="http://schemas.microsoft.com/office/powerpoint/2010/main" val="26133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buClrTx/>
            </a:pPr>
            <a:r>
              <a:rPr lang="en-AU" dirty="0">
                <a:solidFill>
                  <a:schemeClr val="tx1"/>
                </a:solidFill>
              </a:rPr>
              <a:t>Indigenous Australians </a:t>
            </a:r>
          </a:p>
          <a:p>
            <a:pPr lvl="0">
              <a:buClrTx/>
            </a:pPr>
            <a:r>
              <a:rPr lang="en-AU" dirty="0">
                <a:solidFill>
                  <a:schemeClr val="tx1"/>
                </a:solidFill>
              </a:rPr>
              <a:t>First and second generation migrants to Australia</a:t>
            </a:r>
          </a:p>
          <a:p>
            <a:pPr lvl="0">
              <a:buClrTx/>
            </a:pPr>
            <a:r>
              <a:rPr lang="en-AU" dirty="0">
                <a:solidFill>
                  <a:schemeClr val="tx1"/>
                </a:solidFill>
              </a:rPr>
              <a:t>International students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138687" cy="310401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/>
              <a:t/>
            </a:r>
            <a:br>
              <a:rPr lang="en-AU" sz="2800" b="1" dirty="0"/>
            </a:br>
            <a:r>
              <a:rPr lang="en-AU" sz="2800" b="1" dirty="0" smtClean="0"/>
              <a:t>students </a:t>
            </a:r>
            <a:r>
              <a:rPr lang="en-AU" sz="2800" b="1" dirty="0"/>
              <a:t>who speak English as a second or another language</a:t>
            </a:r>
            <a:r>
              <a:rPr lang="en-AU" sz="2800" dirty="0"/>
              <a:t/>
            </a:r>
            <a:br>
              <a:rPr lang="en-AU" sz="2800" dirty="0"/>
            </a:br>
            <a:endParaRPr lang="en-A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797152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800" dirty="0"/>
              <a:t>http://www.theaustralian.com.au/higher-education/australia-reaches-35-attainment-oecd/story-e6frgcjx-1226136934637</a:t>
            </a:r>
          </a:p>
        </p:txBody>
      </p:sp>
    </p:spTree>
    <p:extLst>
      <p:ext uri="{BB962C8B-B14F-4D97-AF65-F5344CB8AC3E}">
        <p14:creationId xmlns:p14="http://schemas.microsoft.com/office/powerpoint/2010/main" val="1515934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5184576" cy="5210993"/>
          </a:xfrm>
        </p:spPr>
        <p:txBody>
          <a:bodyPr>
            <a:normAutofit lnSpcReduction="10000"/>
          </a:bodyPr>
          <a:lstStyle/>
          <a:p>
            <a:pPr marL="0" lvl="2" indent="0">
              <a:buClrTx/>
              <a:buNone/>
            </a:pPr>
            <a:r>
              <a:rPr lang="en-AU" sz="2400" dirty="0">
                <a:solidFill>
                  <a:schemeClr val="tx1"/>
                </a:solidFill>
              </a:rPr>
              <a:t>Differences in a student’s first language including:</a:t>
            </a:r>
          </a:p>
          <a:p>
            <a:pPr marL="285750" lvl="2" indent="-285750">
              <a:buClrTx/>
            </a:pPr>
            <a:r>
              <a:rPr lang="en-AU" sz="2400" dirty="0">
                <a:solidFill>
                  <a:schemeClr val="tx1"/>
                </a:solidFill>
              </a:rPr>
              <a:t>Phonology</a:t>
            </a:r>
          </a:p>
          <a:p>
            <a:pPr>
              <a:buClrTx/>
            </a:pPr>
            <a:r>
              <a:rPr lang="en-AU" sz="2400" dirty="0">
                <a:solidFill>
                  <a:schemeClr val="tx1"/>
                </a:solidFill>
              </a:rPr>
              <a:t>Spelling (Orthography)</a:t>
            </a:r>
          </a:p>
          <a:p>
            <a:pPr>
              <a:buClrTx/>
            </a:pPr>
            <a:r>
              <a:rPr lang="en-AU" sz="2400" dirty="0">
                <a:solidFill>
                  <a:schemeClr val="tx1"/>
                </a:solidFill>
              </a:rPr>
              <a:t>Grammar (Syntax)</a:t>
            </a:r>
          </a:p>
          <a:p>
            <a:pPr>
              <a:buClrTx/>
            </a:pPr>
            <a:r>
              <a:rPr lang="en-AU" sz="2400" dirty="0">
                <a:solidFill>
                  <a:schemeClr val="tx1"/>
                </a:solidFill>
              </a:rPr>
              <a:t>Vocabulary (Semantics)</a:t>
            </a:r>
          </a:p>
          <a:p>
            <a:pPr>
              <a:buClrTx/>
            </a:pPr>
            <a:r>
              <a:rPr lang="en-AU" sz="2400" dirty="0">
                <a:solidFill>
                  <a:schemeClr val="tx1"/>
                </a:solidFill>
              </a:rPr>
              <a:t>Language usage (Pragmatics</a:t>
            </a:r>
            <a:r>
              <a:rPr lang="en-AU" sz="2400" dirty="0" smtClean="0">
                <a:solidFill>
                  <a:schemeClr val="tx1"/>
                </a:solidFill>
              </a:rPr>
              <a:t>)</a:t>
            </a:r>
            <a:endParaRPr lang="en-AU" sz="2400" dirty="0">
              <a:solidFill>
                <a:schemeClr val="tx1"/>
              </a:solidFill>
            </a:endParaRPr>
          </a:p>
          <a:p>
            <a:pPr marL="45720" indent="0">
              <a:spcAft>
                <a:spcPts val="600"/>
              </a:spcAft>
              <a:buNone/>
            </a:pPr>
            <a:r>
              <a:rPr lang="en-AU" sz="2400" dirty="0">
                <a:solidFill>
                  <a:schemeClr val="tx1"/>
                </a:solidFill>
              </a:rPr>
              <a:t>can impact on how well a student can be understood in oral and written communication, and how easily they can understand spoken and written English. </a:t>
            </a:r>
          </a:p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87" y="2132857"/>
            <a:ext cx="3695693" cy="23762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Differences in languages which challenge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509121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http://palmstone.com/portfolio/index5.html</a:t>
            </a:r>
          </a:p>
        </p:txBody>
      </p:sp>
    </p:spTree>
    <p:extLst>
      <p:ext uri="{BB962C8B-B14F-4D97-AF65-F5344CB8AC3E}">
        <p14:creationId xmlns:p14="http://schemas.microsoft.com/office/powerpoint/2010/main" val="2794415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2795</TotalTime>
  <Words>3053</Words>
  <Application>Microsoft Office PowerPoint</Application>
  <PresentationFormat>On-screen Show (4:3)</PresentationFormat>
  <Paragraphs>416</Paragraphs>
  <Slides>54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Grid</vt:lpstr>
      <vt:lpstr>Responding to diversity </vt:lpstr>
      <vt:lpstr>program</vt:lpstr>
      <vt:lpstr>Your experience?</vt:lpstr>
      <vt:lpstr>First some context: High non-traditional Demographic at CDU – Figures 2014</vt:lpstr>
      <vt:lpstr>DiversIty = Diverse needs and Experiences</vt:lpstr>
      <vt:lpstr>PowerPoint Presentation</vt:lpstr>
      <vt:lpstr> Factors which affect language and literacy levels of PRETERTIARY and first year university students in Australia </vt:lpstr>
      <vt:lpstr> students who speak English as a second or another language </vt:lpstr>
      <vt:lpstr>Differences in languages which challenge </vt:lpstr>
      <vt:lpstr>language acquisition is an ongoing process </vt:lpstr>
      <vt:lpstr>IELTS – A University Entrance Test for International Students</vt:lpstr>
      <vt:lpstr>What about Students who Aren’t international?</vt:lpstr>
      <vt:lpstr>Alternative Pathways to University</vt:lpstr>
      <vt:lpstr>Studying at university </vt:lpstr>
      <vt:lpstr>The academic challenges first year  students Face?</vt:lpstr>
      <vt:lpstr>The needs and challenges for supporting our students?</vt:lpstr>
      <vt:lpstr>Supporting our students to succeed: Advice for University teachers from Devlin et al 2012</vt:lpstr>
      <vt:lpstr>How Common units support Our students to make the transition</vt:lpstr>
      <vt:lpstr>In first year students complete</vt:lpstr>
      <vt:lpstr>Relevance through multidisciplinarity</vt:lpstr>
      <vt:lpstr>PowerPoint Presentation</vt:lpstr>
      <vt:lpstr>recognition of our diverse demographic informs our approach:     </vt:lpstr>
      <vt:lpstr>Key practices that reflect philosophy</vt:lpstr>
      <vt:lpstr>PowerPoint Presentation</vt:lpstr>
      <vt:lpstr>Encapsulating these principles</vt:lpstr>
      <vt:lpstr>Our Learning and teaching approach is underpinned by:</vt:lpstr>
      <vt:lpstr>What does this really mean?</vt:lpstr>
      <vt:lpstr>definitions</vt:lpstr>
      <vt:lpstr> Cycle of enquiry based learning in CU workshops</vt:lpstr>
      <vt:lpstr>Building mutual respect, Engagement and successful learning (H0dson, 2017)</vt:lpstr>
      <vt:lpstr>Reflecting on positive affect in the classroom – Did I?</vt:lpstr>
      <vt:lpstr>PowerPoint Presentation</vt:lpstr>
      <vt:lpstr> Supporting students academic language and literacy development </vt:lpstr>
      <vt:lpstr>An Apprenticeship Model</vt:lpstr>
      <vt:lpstr>Tying students in knots</vt:lpstr>
      <vt:lpstr>Scaffold reading texts – don’t leave them to struggle and Fail </vt:lpstr>
      <vt:lpstr> Supporting all students in the classroom  </vt:lpstr>
      <vt:lpstr>Supporting All Students in the classroom</vt:lpstr>
      <vt:lpstr>assessment and feedback Juah et als (2004) formative approach</vt:lpstr>
      <vt:lpstr>Following Juah et al: Supporting Students’ learning through Assignments</vt:lpstr>
      <vt:lpstr>Supporting Students with assignments</vt:lpstr>
      <vt:lpstr>Supporting students with assignments</vt:lpstr>
      <vt:lpstr>Example comment – kiss kick kiss</vt:lpstr>
      <vt:lpstr>Considering our expectations of students assignments and what are these based on?</vt:lpstr>
      <vt:lpstr>PowerPoint Presentation</vt:lpstr>
      <vt:lpstr>Defining co-teaching</vt:lpstr>
      <vt:lpstr>Co Teaching – the common Unit Way</vt:lpstr>
      <vt:lpstr>Background to co-teaching in common units</vt:lpstr>
      <vt:lpstr>Aims of this section</vt:lpstr>
      <vt:lpstr>Benefits and challenges of co-teaching</vt:lpstr>
      <vt:lpstr>Co-teaching advantages</vt:lpstr>
      <vt:lpstr>Guiding practices adapted from Conderman &amp; McCarthy 2003</vt:lpstr>
      <vt:lpstr>EStablishing Guidelines and Safeguards</vt:lpstr>
      <vt:lpstr>Final Thoughts</vt:lpstr>
    </vt:vector>
  </TitlesOfParts>
  <Company>Charles Darwin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academic literacies and academic integrity</dc:title>
  <dc:creator>CDU</dc:creator>
  <cp:lastModifiedBy>Nicola Rolls</cp:lastModifiedBy>
  <cp:revision>141</cp:revision>
  <cp:lastPrinted>2017-07-12T00:19:03Z</cp:lastPrinted>
  <dcterms:created xsi:type="dcterms:W3CDTF">2013-02-15T05:55:49Z</dcterms:created>
  <dcterms:modified xsi:type="dcterms:W3CDTF">2018-02-21T06:41:09Z</dcterms:modified>
</cp:coreProperties>
</file>